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78" r:id="rId4"/>
    <p:sldId id="287" r:id="rId5"/>
    <p:sldId id="263" r:id="rId6"/>
    <p:sldId id="279" r:id="rId7"/>
    <p:sldId id="266" r:id="rId8"/>
    <p:sldId id="302" r:id="rId9"/>
    <p:sldId id="267" r:id="rId10"/>
    <p:sldId id="282" r:id="rId11"/>
    <p:sldId id="290" r:id="rId12"/>
    <p:sldId id="274" r:id="rId13"/>
    <p:sldId id="275" r:id="rId14"/>
    <p:sldId id="294" r:id="rId15"/>
    <p:sldId id="297" r:id="rId16"/>
    <p:sldId id="296" r:id="rId17"/>
  </p:sldIdLst>
  <p:sldSz cx="9144000" cy="6858000" type="screen4x3"/>
  <p:notesSz cx="9866313" cy="6735763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662" autoAdjust="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816420086605869"/>
          <c:y val="0.124864606012782"/>
          <c:w val="0.33533063912325795"/>
          <c:h val="0.6692602889599338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4"/>
          <c:cat>
            <c:numRef>
              <c:f>Лист1!$A$2:$A$10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EF-43BB-812B-15E751D2B7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928999999999998E-2"/>
          <c:y val="0.150952"/>
          <c:w val="0.90278400000000003"/>
          <c:h val="0.84244399999999997"/>
        </c:manualLayout>
      </c:layout>
      <c:pie3DChart>
        <c:varyColors val="1"/>
        <c:ser>
          <c:idx val="1"/>
          <c:order val="0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4075000000000001E-2"/>
                  <c:y val="0.10640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523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2022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659999999999995E-2"/>
          <c:y val="3.5860000000000003E-2"/>
          <c:w val="0.54747000000000001"/>
          <c:h val="0.9587499999999999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количество проверок: 881</c:v>
                </c:pt>
              </c:strCache>
            </c:strRef>
          </c:tx>
          <c:explosion val="27"/>
          <c:dPt>
            <c:idx val="0"/>
            <c:bubble3D val="0"/>
            <c:explosion val="3"/>
          </c:dPt>
          <c:dPt>
            <c:idx val="1"/>
            <c:bubble3D val="0"/>
            <c:explosion val="18"/>
          </c:dPt>
          <c:dPt>
            <c:idx val="2"/>
            <c:bubble3D val="0"/>
            <c:explosion val="11"/>
          </c:dPt>
          <c:dLbls>
            <c:dLbl>
              <c:idx val="0"/>
              <c:layout>
                <c:manualLayout>
                  <c:x val="-0.11133975917861881"/>
                  <c:y val="6.6058611651911292E-2"/>
                </c:manualLayout>
              </c:layout>
              <c:tx>
                <c:rich>
                  <a:bodyPr/>
                  <a:lstStyle/>
                  <a:p>
                    <a:r>
                      <a:rPr lang="en-US" sz="3000" b="1" dirty="0" smtClean="0">
                        <a:latin typeface="Times New Roman"/>
                        <a:cs typeface="Times New Roman"/>
                      </a:rPr>
                      <a:t>66</a:t>
                    </a:r>
                    <a:endParaRPr lang="ru-RU" sz="2800" b="1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</c:dLbl>
            <c:dLbl>
              <c:idx val="1"/>
              <c:layout>
                <c:manualLayout>
                  <c:x val="8.35441277752655E-2"/>
                  <c:y val="-0.28613708939458415"/>
                </c:manualLayout>
              </c:layout>
              <c:tx>
                <c:rich>
                  <a:bodyPr/>
                  <a:lstStyle/>
                  <a:p>
                    <a:r>
                      <a:rPr lang="ru-RU" sz="3000" b="1" dirty="0" smtClean="0">
                        <a:latin typeface="Times New Roman"/>
                        <a:cs typeface="Times New Roman"/>
                      </a:rPr>
                      <a:t>9 </a:t>
                    </a:r>
                    <a:r>
                      <a:rPr lang="en-US" sz="3000" b="1" dirty="0" smtClean="0">
                        <a:latin typeface="Times New Roman"/>
                        <a:cs typeface="Times New Roman"/>
                      </a:rPr>
                      <a:t>4</a:t>
                    </a:r>
                    <a:endParaRPr lang="ru-RU" sz="28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</c:dLbl>
            <c:dLbl>
              <c:idx val="2"/>
              <c:layout>
                <c:manualLayout>
                  <c:x val="6.1582890885818434E-2"/>
                  <c:y val="0.12859697499180955"/>
                </c:manualLayout>
              </c:layout>
              <c:tx>
                <c:rich>
                  <a:bodyPr/>
                  <a:lstStyle/>
                  <a:p>
                    <a:r>
                      <a:rPr lang="ru-RU" sz="3000" b="1" dirty="0" smtClean="0">
                        <a:latin typeface="Times New Roman"/>
                        <a:cs typeface="Times New Roman"/>
                      </a:rPr>
                      <a:t>4</a:t>
                    </a:r>
                    <a:r>
                      <a:rPr lang="en-US" sz="3000" b="1" dirty="0" smtClean="0">
                        <a:latin typeface="Times New Roman"/>
                        <a:cs typeface="Times New Roman"/>
                      </a:rPr>
                      <a:t>1</a:t>
                    </a:r>
                    <a:endParaRPr lang="ru-RU" sz="28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</c:dLbl>
            <c:txPr>
              <a:bodyPr/>
              <a:lstStyle/>
              <a:p>
                <a:pPr>
                  <a:defRPr sz="3000">
                    <a:latin typeface="Times New Roman"/>
                    <a:cs typeface="Times New Roman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</c:dLbls>
          <c:cat>
            <c:strRef>
              <c:f>Лист1!$A$2:$A$4</c:f>
              <c:strCache>
                <c:ptCount val="3"/>
                <c:pt idx="0">
                  <c:v>плановые</c:v>
                </c:pt>
                <c:pt idx="1">
                  <c:v>внеплановые</c:v>
                </c:pt>
                <c:pt idx="2">
                  <c:v>в режиме постоянного государственного контроля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66</c:v>
                </c:pt>
                <c:pt idx="1">
                  <c:v>94</c:v>
                </c:pt>
                <c:pt idx="2">
                  <c:v>41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плановые</c:v>
                </c:pt>
                <c:pt idx="1">
                  <c:v>внеплановые</c:v>
                </c:pt>
                <c:pt idx="2">
                  <c:v>в режиме постоянного государственного контроля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eparator> </c:separator>
          <c:showLeaderLines val="0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2400">
                <a:latin typeface="Times New Roman"/>
                <a:cs typeface="Times New Roman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400">
                <a:latin typeface="Times New Roman"/>
                <a:cs typeface="Times New Roman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400">
                <a:latin typeface="Times New Roman"/>
                <a:cs typeface="Times New Roman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656995415480932"/>
          <c:y val="0.11038992216243083"/>
          <c:w val="0.35972999999999999"/>
          <c:h val="0.84694999999999998"/>
        </c:manualLayout>
      </c:layout>
      <c:overlay val="1"/>
      <c:txPr>
        <a:bodyPr/>
        <a:lstStyle/>
        <a:p>
          <a:pPr>
            <a:defRPr>
              <a:latin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337653100761291"/>
          <c:y val="3.3480652971874351E-2"/>
          <c:w val="0.40761895171000606"/>
          <c:h val="0.8509353785799355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5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8E7-4BE7-A3F4-FE76FD35D2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654791170976045E-3"/>
          <c:y val="0.16060478340207718"/>
          <c:w val="0.56784400000000002"/>
          <c:h val="0.826632999999999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7"/>
          <c:dPt>
            <c:idx val="0"/>
            <c:bubble3D val="0"/>
            <c:explosion val="3"/>
          </c:dPt>
          <c:dPt>
            <c:idx val="1"/>
            <c:bubble3D val="0"/>
            <c:explosion val="18"/>
          </c:dPt>
          <c:dLbls>
            <c:dLbl>
              <c:idx val="0"/>
              <c:layout>
                <c:manualLayout>
                  <c:x val="-0.115727"/>
                  <c:y val="-0.25397700000000001"/>
                </c:manualLayout>
              </c:layout>
              <c:tx>
                <c:rich>
                  <a:bodyPr/>
                  <a:lstStyle/>
                  <a:p>
                    <a:endParaRPr lang="ru-RU" sz="2400" b="1" dirty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ru-RU" sz="2400" b="1" dirty="0" smtClean="0">
                        <a:latin typeface="Times New Roman" pitchFamily="18" charset="0"/>
                        <a:cs typeface="Times New Roman" pitchFamily="18" charset="0"/>
                      </a:rPr>
                      <a:t>2 0 1</a:t>
                    </a:r>
                    <a:endParaRPr lang="ru-RU" sz="2400" b="1" dirty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7168764486462316E-2"/>
                  <c:y val="0.11429384683725535"/>
                </c:manualLayout>
              </c:layout>
              <c:tx>
                <c:rich>
                  <a:bodyPr/>
                  <a:lstStyle/>
                  <a:p>
                    <a:r>
                      <a:rPr lang="ru-RU" sz="2400" b="1" dirty="0" smtClean="0"/>
                      <a:t>5 4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9589999999999999E-3"/>
                  <c:y val="1.0939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Общее количество проведенных во 2 квартале 2024 года проверок</c:v>
                </c:pt>
                <c:pt idx="1">
                  <c:v>Количество проверок, при проведении которых выявлены нарушения</c:v>
                </c:pt>
                <c:pt idx="2">
                  <c:v>щщщщщщщщщщщщщщщщщщщщщ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201</c:v>
                </c:pt>
                <c:pt idx="1">
                  <c:v>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2000">
                <a:latin typeface="Times New Roman"/>
                <a:cs typeface="Times New Roman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>
                <a:latin typeface="Times New Roman"/>
                <a:cs typeface="Times New Roman"/>
              </a:defRPr>
            </a:pPr>
            <a:endParaRPr lang="ru-RU"/>
          </a:p>
        </c:txPr>
      </c:legendEntry>
      <c:legendEntry>
        <c:idx val="2"/>
        <c:delete val="1"/>
      </c:legendEntry>
      <c:layout>
        <c:manualLayout>
          <c:xMode val="edge"/>
          <c:yMode val="edge"/>
          <c:x val="0.54739241482465173"/>
          <c:y val="0.15825194111011764"/>
          <c:w val="0.421933"/>
          <c:h val="0.83916900000000005"/>
        </c:manualLayout>
      </c:layout>
      <c:overlay val="0"/>
      <c:txPr>
        <a:bodyPr/>
        <a:lstStyle/>
        <a:p>
          <a:pPr>
            <a:defRPr>
              <a:latin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800181108205043E-2"/>
          <c:y val="4.1136729154618634E-2"/>
          <c:w val="0.9180586534670574"/>
          <c:h val="0.8858688196235526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4"/>
          <c:cat>
            <c:numRef>
              <c:f>Лист1!$A$2:$A$10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EF-43BB-812B-15E751D2B7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</a:defRPr>
            </a:pPr>
            <a:r>
              <a:rPr lang="ru-RU" sz="3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 предоставлении государственных услуг </a:t>
            </a:r>
            <a:r>
              <a:rPr lang="ru-RU" sz="3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во 2 квартале 2024 года</a:t>
            </a:r>
            <a:endParaRPr lang="ru-RU" sz="3000" dirty="0">
              <a:solidFill>
                <a:schemeClr val="tx1"/>
              </a:solidFill>
              <a:latin typeface="Times New Roman"/>
              <a:cs typeface="Times New Roman"/>
            </a:endParaRPr>
          </a:p>
        </c:rich>
      </c:tx>
      <c:layout>
        <c:manualLayout>
          <c:xMode val="edge"/>
          <c:yMode val="edge"/>
          <c:x val="9.9887440038279138E-2"/>
          <c:y val="2.341879960126118E-2"/>
        </c:manualLayout>
      </c:layout>
      <c:overlay val="0"/>
    </c:title>
    <c:autoTitleDeleted val="0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2377"/>
          <c:w val="0.53169"/>
          <c:h val="0.775059999999999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9"/>
          </c:dPt>
          <c:dPt>
            <c:idx val="1"/>
            <c:bubble3D val="0"/>
          </c:dPt>
          <c:dPt>
            <c:idx val="2"/>
            <c:bubble3D val="0"/>
            <c:explosion val="4"/>
          </c:dPt>
          <c:dPt>
            <c:idx val="4"/>
            <c:bubble3D val="0"/>
            <c:explosion val="7"/>
          </c:dPt>
          <c:dLbls>
            <c:dLbl>
              <c:idx val="0"/>
              <c:layout>
                <c:manualLayout>
                  <c:x val="-0.10712587773228906"/>
                  <c:y val="4.56359011111494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5755033171245526E-2"/>
                  <c:y val="-0.175246724717949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1926527251445595E-2"/>
                  <c:y val="-0.149560351880914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5157271888149559"/>
                  <c:y val="-6.745913637720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914036161530063E-3"/>
                  <c:y val="9.97610409438172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7.4000000000000003E-3"/>
                  <c:y val="5.9110000000000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3780000000000001E-2"/>
                  <c:y val="9.0090000000000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5"/>
                <c:pt idx="0">
                  <c:v>выдано лицензий - 93</c:v>
                </c:pt>
                <c:pt idx="1">
                  <c:v>переоформлено ранее выданных лицензий - 48</c:v>
                </c:pt>
                <c:pt idx="2">
                  <c:v>внесено изменений в условия действия ранее выданных лицензий - 4</c:v>
                </c:pt>
                <c:pt idx="3">
                  <c:v>выдано индивидуальных разрешений на право ведения работ в ОИАЭ - 195</c:v>
                </c:pt>
                <c:pt idx="4">
                  <c:v>зарегистрировано организаций, эксплуатирующих РИ 4, 5 категории РО - 14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93</c:v>
                </c:pt>
                <c:pt idx="1">
                  <c:v>48</c:v>
                </c:pt>
                <c:pt idx="2">
                  <c:v>4</c:v>
                </c:pt>
                <c:pt idx="3">
                  <c:v>195</c:v>
                </c:pt>
                <c:pt idx="4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52284770133506187"/>
          <c:y val="0.21508284387669957"/>
          <c:w val="0.46517999999999998"/>
          <c:h val="0.75655472609039032"/>
        </c:manualLayout>
      </c:layout>
      <c:overlay val="0"/>
      <c:txPr>
        <a:bodyPr/>
        <a:lstStyle/>
        <a:p>
          <a:pPr>
            <a:defRPr sz="1600"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A3EE37-3008-4E83-8319-B27B9C5995D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2061987D-9C25-4777-B086-5D5307E00A15}">
      <dgm:prSet phldrT="[Текст]" custT="1"/>
      <dgm:spPr bwMode="auto"/>
      <dgm:t>
        <a:bodyPr/>
        <a:lstStyle/>
        <a:p>
          <a:pPr>
            <a:defRPr/>
          </a:pPr>
          <a:r>
            <a:rPr lang="ru-RU" sz="3200" b="1" dirty="0">
              <a:solidFill>
                <a:schemeClr val="tx1"/>
              </a:solidFill>
              <a:latin typeface="Times New Roman"/>
              <a:cs typeface="Times New Roman"/>
            </a:rPr>
            <a:t>Выдача лицензии</a:t>
          </a:r>
        </a:p>
      </dgm:t>
    </dgm:pt>
    <dgm:pt modelId="{BF58738B-6A5E-447D-9431-35959154BC64}" type="parTrans" cxnId="{2E9CCFAE-F60A-4887-82D8-6EF075CF08B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B99628A2-5830-4957-A20E-9A9499E58171}" type="sibTrans" cxnId="{2E9CCFAE-F60A-4887-82D8-6EF075CF08B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7B72C5BD-2F40-4EC7-8E1F-E3FFA4374FDB}">
      <dgm:prSet phldrT="[Текст]" custT="1"/>
      <dgm:spPr bwMode="auto"/>
      <dgm:t>
        <a:bodyPr/>
        <a:lstStyle/>
        <a:p>
          <a:pPr>
            <a:defRPr/>
          </a:pPr>
          <a:r>
            <a:rPr lang="ru-RU" sz="3600" b="1" dirty="0" smtClean="0">
              <a:latin typeface="Times New Roman"/>
              <a:cs typeface="Times New Roman"/>
            </a:rPr>
            <a:t>2 513 000 руб</a:t>
          </a:r>
          <a:r>
            <a:rPr lang="ru-RU" sz="3600" b="1" dirty="0">
              <a:latin typeface="Times New Roman"/>
              <a:cs typeface="Times New Roman"/>
            </a:rPr>
            <a:t>.</a:t>
          </a:r>
        </a:p>
      </dgm:t>
    </dgm:pt>
    <dgm:pt modelId="{7C046790-08A2-42AE-BE0D-45F2FA7ED645}" type="parTrans" cxnId="{62B9701A-EFA2-4A7D-9FCD-3EE3DEE8CF4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9B11428-B48C-4D2B-8A2A-16A94EFEC3E7}" type="sibTrans" cxnId="{62B9701A-EFA2-4A7D-9FCD-3EE3DEE8CF4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B61F7789-DAA6-4F3F-9538-47CCA5E17E34}">
      <dgm:prSet phldrT="[Текст]" custT="1"/>
      <dgm:spPr bwMode="auto"/>
      <dgm:t>
        <a:bodyPr/>
        <a:lstStyle/>
        <a:p>
          <a:pPr>
            <a:defRPr/>
          </a:pPr>
          <a:r>
            <a:rPr lang="ru-RU" sz="3200" b="1" dirty="0">
              <a:solidFill>
                <a:schemeClr val="tx1"/>
              </a:solidFill>
              <a:latin typeface="Times New Roman"/>
              <a:cs typeface="Times New Roman"/>
            </a:rPr>
            <a:t>Переоформление лицензии</a:t>
          </a:r>
        </a:p>
      </dgm:t>
    </dgm:pt>
    <dgm:pt modelId="{5B8B6CE7-E7CE-4AD2-A514-13B0DC7CC87E}" type="parTrans" cxnId="{90CB0239-65FB-46C2-9377-44F87CEB86A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2FE98AA-403C-4CCB-AE51-0F0B5851C322}" type="sibTrans" cxnId="{90CB0239-65FB-46C2-9377-44F87CEB86A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D6DCC2D-F98F-4A5B-A613-DEDFE62AD4E2}">
      <dgm:prSet phldrT="[Текст]" custT="1"/>
      <dgm:spPr bwMode="auto"/>
      <dgm:t>
        <a:bodyPr/>
        <a:lstStyle/>
        <a:p>
          <a:pPr>
            <a:defRPr/>
          </a:pPr>
          <a:r>
            <a:rPr lang="ru-RU" sz="3600" b="1" dirty="0" smtClean="0">
              <a:latin typeface="Times New Roman"/>
              <a:cs typeface="Times New Roman"/>
            </a:rPr>
            <a:t>120 000 </a:t>
          </a:r>
          <a:r>
            <a:rPr lang="ru-RU" sz="3600" b="1" dirty="0">
              <a:latin typeface="Times New Roman"/>
              <a:cs typeface="Times New Roman"/>
            </a:rPr>
            <a:t>руб.</a:t>
          </a:r>
        </a:p>
      </dgm:t>
    </dgm:pt>
    <dgm:pt modelId="{B8953C15-8E1D-4D32-92A0-0D49C758FC26}" type="parTrans" cxnId="{50190E36-517B-48FB-AD3B-21751D46087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1EC9B8F-F5B5-4672-BAF4-AF0DEA0FA42F}" type="sibTrans" cxnId="{50190E36-517B-48FB-AD3B-21751D46087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8B233CD6-B683-417E-B3F5-48B3DAE91BEF}" type="pres">
      <dgm:prSet presAssocID="{E8A3EE37-3008-4E83-8319-B27B9C5995D4}" presName="linear" presStyleCnt="0">
        <dgm:presLayoutVars>
          <dgm:animLvl val="lvl"/>
          <dgm:resizeHandles val="exact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E563C00A-01B2-4C99-804B-94EFB953FEB0}" type="pres">
      <dgm:prSet presAssocID="{2061987D-9C25-4777-B086-5D5307E00A15}" presName="parentText" presStyleLbl="node1" presStyleIdx="0" presStyleCnt="2">
        <dgm:presLayoutVars>
          <dgm:chMax val="0"/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8D868431-0FA6-470C-90F4-4938B14BC2D7}" type="pres">
      <dgm:prSet presAssocID="{2061987D-9C25-4777-B086-5D5307E00A15}" presName="childText" presStyleLbl="revTx" presStyleIdx="0" presStyleCnt="2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CF6C8C6A-E11B-488C-82A6-DB5E9BB73F48}" type="pres">
      <dgm:prSet presAssocID="{B61F7789-DAA6-4F3F-9538-47CCA5E17E34}" presName="parentText" presStyleLbl="node1" presStyleIdx="1" presStyleCnt="2">
        <dgm:presLayoutVars>
          <dgm:chMax val="0"/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470AAC2D-4BCD-4416-A373-9194A887CC30}" type="pres">
      <dgm:prSet presAssocID="{B61F7789-DAA6-4F3F-9538-47CCA5E17E34}" presName="childText" presStyleLbl="revTx" presStyleIdx="1" presStyleCnt="2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</dgm:ptLst>
  <dgm:cxnLst>
    <dgm:cxn modelId="{50190E36-517B-48FB-AD3B-21751D46087A}" srcId="{B61F7789-DAA6-4F3F-9538-47CCA5E17E34}" destId="{DD6DCC2D-F98F-4A5B-A613-DEDFE62AD4E2}" srcOrd="0" destOrd="0" parTransId="{B8953C15-8E1D-4D32-92A0-0D49C758FC26}" sibTransId="{A1EC9B8F-F5B5-4672-BAF4-AF0DEA0FA42F}"/>
    <dgm:cxn modelId="{99422134-CDDD-43F9-9D18-AB2ECC9FEBA5}" type="presOf" srcId="{7B72C5BD-2F40-4EC7-8E1F-E3FFA4374FDB}" destId="{8D868431-0FA6-470C-90F4-4938B14BC2D7}" srcOrd="0" destOrd="0" presId="urn:microsoft.com/office/officeart/2005/8/layout/vList2"/>
    <dgm:cxn modelId="{2E9CCFAE-F60A-4887-82D8-6EF075CF08B3}" srcId="{E8A3EE37-3008-4E83-8319-B27B9C5995D4}" destId="{2061987D-9C25-4777-B086-5D5307E00A15}" srcOrd="0" destOrd="0" parTransId="{BF58738B-6A5E-447D-9431-35959154BC64}" sibTransId="{B99628A2-5830-4957-A20E-9A9499E58171}"/>
    <dgm:cxn modelId="{62B9701A-EFA2-4A7D-9FCD-3EE3DEE8CF43}" srcId="{2061987D-9C25-4777-B086-5D5307E00A15}" destId="{7B72C5BD-2F40-4EC7-8E1F-E3FFA4374FDB}" srcOrd="0" destOrd="0" parTransId="{7C046790-08A2-42AE-BE0D-45F2FA7ED645}" sibTransId="{C9B11428-B48C-4D2B-8A2A-16A94EFEC3E7}"/>
    <dgm:cxn modelId="{8E9C5AE2-AD95-4AAF-8128-37B4C8064F0F}" type="presOf" srcId="{2061987D-9C25-4777-B086-5D5307E00A15}" destId="{E563C00A-01B2-4C99-804B-94EFB953FEB0}" srcOrd="0" destOrd="0" presId="urn:microsoft.com/office/officeart/2005/8/layout/vList2"/>
    <dgm:cxn modelId="{1021DA53-A2E4-4C6F-98C9-6D1EDC05D41C}" type="presOf" srcId="{E8A3EE37-3008-4E83-8319-B27B9C5995D4}" destId="{8B233CD6-B683-417E-B3F5-48B3DAE91BEF}" srcOrd="0" destOrd="0" presId="urn:microsoft.com/office/officeart/2005/8/layout/vList2"/>
    <dgm:cxn modelId="{CFD8CEF6-1BE6-4B0E-AB73-9BD0A59F356D}" type="presOf" srcId="{DD6DCC2D-F98F-4A5B-A613-DEDFE62AD4E2}" destId="{470AAC2D-4BCD-4416-A373-9194A887CC30}" srcOrd="0" destOrd="0" presId="urn:microsoft.com/office/officeart/2005/8/layout/vList2"/>
    <dgm:cxn modelId="{90CB0239-65FB-46C2-9377-44F87CEB86AA}" srcId="{E8A3EE37-3008-4E83-8319-B27B9C5995D4}" destId="{B61F7789-DAA6-4F3F-9538-47CCA5E17E34}" srcOrd="1" destOrd="0" parTransId="{5B8B6CE7-E7CE-4AD2-A514-13B0DC7CC87E}" sibTransId="{92FE98AA-403C-4CCB-AE51-0F0B5851C322}"/>
    <dgm:cxn modelId="{C7689703-A64F-42F6-8900-F9EB4A7EE863}" type="presOf" srcId="{B61F7789-DAA6-4F3F-9538-47CCA5E17E34}" destId="{CF6C8C6A-E11B-488C-82A6-DB5E9BB73F48}" srcOrd="0" destOrd="0" presId="urn:microsoft.com/office/officeart/2005/8/layout/vList2"/>
    <dgm:cxn modelId="{3C8E0EC4-FA2B-4111-9354-615C1813BD9E}" type="presParOf" srcId="{8B233CD6-B683-417E-B3F5-48B3DAE91BEF}" destId="{E563C00A-01B2-4C99-804B-94EFB953FEB0}" srcOrd="0" destOrd="0" presId="urn:microsoft.com/office/officeart/2005/8/layout/vList2"/>
    <dgm:cxn modelId="{50923DC9-83EF-428C-A178-812D39B9CC9C}" type="presParOf" srcId="{8B233CD6-B683-417E-B3F5-48B3DAE91BEF}" destId="{8D868431-0FA6-470C-90F4-4938B14BC2D7}" srcOrd="1" destOrd="0" presId="urn:microsoft.com/office/officeart/2005/8/layout/vList2"/>
    <dgm:cxn modelId="{D0719F22-5E65-4508-880C-56C24FE7A293}" type="presParOf" srcId="{8B233CD6-B683-417E-B3F5-48B3DAE91BEF}" destId="{CF6C8C6A-E11B-488C-82A6-DB5E9BB73F48}" srcOrd="2" destOrd="0" presId="urn:microsoft.com/office/officeart/2005/8/layout/vList2"/>
    <dgm:cxn modelId="{F9941935-1BF4-4CB2-AB2B-0B9E88DF0D91}" type="presParOf" srcId="{8B233CD6-B683-417E-B3F5-48B3DAE91BEF}" destId="{470AAC2D-4BCD-4416-A373-9194A887CC3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63C00A-01B2-4C99-804B-94EFB953FEB0}">
      <dsp:nvSpPr>
        <dsp:cNvPr id="0" name=""/>
        <dsp:cNvSpPr/>
      </dsp:nvSpPr>
      <dsp:spPr bwMode="auto">
        <a:xfrm>
          <a:off x="0" y="21039"/>
          <a:ext cx="6096000" cy="106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ru-RU" sz="3200" b="1" kern="1200" dirty="0">
              <a:solidFill>
                <a:schemeClr val="tx1"/>
              </a:solidFill>
              <a:latin typeface="Times New Roman"/>
              <a:cs typeface="Times New Roman"/>
            </a:rPr>
            <a:t>Выдача лицензии</a:t>
          </a:r>
        </a:p>
      </dsp:txBody>
      <dsp:txXfrm>
        <a:off x="52089" y="73128"/>
        <a:ext cx="5991822" cy="962862"/>
      </dsp:txXfrm>
    </dsp:sp>
    <dsp:sp modelId="{8D868431-0FA6-470C-90F4-4938B14BC2D7}">
      <dsp:nvSpPr>
        <dsp:cNvPr id="0" name=""/>
        <dsp:cNvSpPr/>
      </dsp:nvSpPr>
      <dsp:spPr bwMode="auto">
        <a:xfrm>
          <a:off x="0" y="1088080"/>
          <a:ext cx="6096000" cy="9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45720" rIns="256032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  <a:defRPr/>
          </a:pPr>
          <a:r>
            <a:rPr lang="ru-RU" sz="3600" b="1" kern="1200" dirty="0" smtClean="0">
              <a:latin typeface="Times New Roman"/>
              <a:cs typeface="Times New Roman"/>
            </a:rPr>
            <a:t>2 513 000 руб</a:t>
          </a:r>
          <a:r>
            <a:rPr lang="ru-RU" sz="3600" b="1" kern="1200" dirty="0">
              <a:latin typeface="Times New Roman"/>
              <a:cs typeface="Times New Roman"/>
            </a:rPr>
            <a:t>.</a:t>
          </a:r>
        </a:p>
      </dsp:txBody>
      <dsp:txXfrm>
        <a:off x="0" y="1088080"/>
        <a:ext cx="6096000" cy="943920"/>
      </dsp:txXfrm>
    </dsp:sp>
    <dsp:sp modelId="{CF6C8C6A-E11B-488C-82A6-DB5E9BB73F48}">
      <dsp:nvSpPr>
        <dsp:cNvPr id="0" name=""/>
        <dsp:cNvSpPr/>
      </dsp:nvSpPr>
      <dsp:spPr bwMode="auto">
        <a:xfrm>
          <a:off x="0" y="2032000"/>
          <a:ext cx="6096000" cy="106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ru-RU" sz="3200" b="1" kern="1200" dirty="0">
              <a:solidFill>
                <a:schemeClr val="tx1"/>
              </a:solidFill>
              <a:latin typeface="Times New Roman"/>
              <a:cs typeface="Times New Roman"/>
            </a:rPr>
            <a:t>Переоформление лицензии</a:t>
          </a:r>
        </a:p>
      </dsp:txBody>
      <dsp:txXfrm>
        <a:off x="52089" y="2084089"/>
        <a:ext cx="5991822" cy="962862"/>
      </dsp:txXfrm>
    </dsp:sp>
    <dsp:sp modelId="{470AAC2D-4BCD-4416-A373-9194A887CC30}">
      <dsp:nvSpPr>
        <dsp:cNvPr id="0" name=""/>
        <dsp:cNvSpPr/>
      </dsp:nvSpPr>
      <dsp:spPr bwMode="auto">
        <a:xfrm>
          <a:off x="0" y="3099040"/>
          <a:ext cx="6096000" cy="9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45720" rIns="256032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  <a:defRPr/>
          </a:pPr>
          <a:r>
            <a:rPr lang="ru-RU" sz="3600" b="1" kern="1200" dirty="0" smtClean="0">
              <a:latin typeface="Times New Roman"/>
              <a:cs typeface="Times New Roman"/>
            </a:rPr>
            <a:t>120 000 </a:t>
          </a:r>
          <a:r>
            <a:rPr lang="ru-RU" sz="3600" b="1" kern="1200" dirty="0">
              <a:latin typeface="Times New Roman"/>
              <a:cs typeface="Times New Roman"/>
            </a:rPr>
            <a:t>руб.</a:t>
          </a:r>
        </a:p>
      </dsp:txBody>
      <dsp:txXfrm>
        <a:off x="0" y="3099040"/>
        <a:ext cx="6096000" cy="943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0.43198</cdr:x>
      <cdr:y>0.33804</cdr:y>
    </cdr:from>
    <cdr:to>
      <cdr:x>0.56566</cdr:x>
      <cdr:y>0.58003</cdr:y>
    </cdr:to>
    <cdr:pic>
      <cdr:nvPicPr>
        <cdr:cNvPr id="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946442" y="1547335"/>
          <a:ext cx="1221243" cy="110766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0.01988</cdr:x>
      <cdr:y>0.01949</cdr:y>
    </cdr:from>
    <cdr:to>
      <cdr:x>0.27976</cdr:x>
      <cdr:y>0.94689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1601" y="90799"/>
          <a:ext cx="2374176" cy="43204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0.02215</cdr:x>
      <cdr:y>0.03463</cdr:y>
    </cdr:from>
    <cdr:to>
      <cdr:x>0.4529</cdr:x>
      <cdr:y>0.64295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02321" y="158514"/>
          <a:ext cx="3935210" cy="27845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Оказание государственных   услуг:               </a:t>
          </a:r>
        </a:p>
        <a:p xmlns:a="http://schemas.openxmlformats.org/drawingml/2006/main">
          <a:pPr algn="just"/>
          <a:r>
            <a:rPr lang="ru-RU" sz="15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    Лицензирование</a:t>
          </a:r>
        </a:p>
        <a:p xmlns:a="http://schemas.openxmlformats.org/drawingml/2006/main">
          <a:pPr marL="285750" indent="-285750" algn="just">
            <a:buFontTx/>
            <a:buChar char="-"/>
          </a:pPr>
          <a:r>
            <a:rPr lang="ru-RU" sz="15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Выдача разрешений работникам</a:t>
          </a:r>
        </a:p>
        <a:p xmlns:a="http://schemas.openxmlformats.org/drawingml/2006/main">
          <a:pPr marL="285750" indent="-285750" algn="just">
            <a:buFontTx/>
            <a:buChar char="-"/>
          </a:pPr>
          <a:r>
            <a:rPr lang="ru-RU" sz="15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Выдача разрешений на</a:t>
          </a:r>
        </a:p>
        <a:p xmlns:a="http://schemas.openxmlformats.org/drawingml/2006/main">
          <a:pPr algn="just"/>
          <a:r>
            <a:rPr lang="ru-RU" sz="15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выбросы и сбросы</a:t>
          </a:r>
        </a:p>
        <a:p xmlns:a="http://schemas.openxmlformats.org/drawingml/2006/main">
          <a:pPr marL="285750" lvl="0" indent="-285750" algn="l">
            <a:buFontTx/>
            <a:buChar char="-"/>
          </a:pPr>
          <a:r>
            <a:rPr kumimoji="0" lang="ru-RU" sz="1500" b="1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Установление нормативов </a:t>
          </a:r>
        </a:p>
        <a:p xmlns:a="http://schemas.openxmlformats.org/drawingml/2006/main">
          <a:pPr lvl="0" algn="l"/>
          <a:r>
            <a:rPr kumimoji="0" lang="ru-RU" sz="1500" b="1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предельно-допустимых </a:t>
          </a:r>
        </a:p>
        <a:p xmlns:a="http://schemas.openxmlformats.org/drawingml/2006/main">
          <a:pPr lvl="0" algn="l"/>
          <a:r>
            <a:rPr kumimoji="0" lang="ru-RU" sz="1500" b="1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выбросов РВ в атмосферу </a:t>
          </a:r>
        </a:p>
        <a:p xmlns:a="http://schemas.openxmlformats.org/drawingml/2006/main">
          <a:pPr lvl="0" algn="l"/>
          <a:r>
            <a:rPr kumimoji="0" lang="ru-RU" sz="1500" b="1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и  нормативов допустимых </a:t>
          </a:r>
        </a:p>
        <a:p xmlns:a="http://schemas.openxmlformats.org/drawingml/2006/main">
          <a:pPr lvl="0" algn="l"/>
          <a:r>
            <a:rPr kumimoji="0" lang="ru-RU" sz="1500" b="1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сбросов биоактивных  веществ </a:t>
          </a:r>
        </a:p>
        <a:p xmlns:a="http://schemas.openxmlformats.org/drawingml/2006/main">
          <a:pPr lvl="0" algn="l"/>
          <a:r>
            <a:rPr kumimoji="0" lang="ru-RU" sz="1500" b="1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в водные объекты</a:t>
          </a:r>
          <a:endParaRPr lang="en-US" sz="1500" b="1" i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r"/>
          <a:endParaRPr lang="ru-RU" sz="20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0.00092</cdr:x>
      <cdr:y>0.64295</cdr:y>
    </cdr:from>
    <cdr:to>
      <cdr:x>0.31667</cdr:x>
      <cdr:y>0.77825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8360" y="2943036"/>
          <a:ext cx="2884579" cy="6193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Организация и проведение </a:t>
          </a:r>
        </a:p>
        <a:p xmlns:a="http://schemas.openxmlformats.org/drawingml/2006/main">
          <a:pPr algn="l"/>
          <a:r>
            <a:rPr lang="ru-RU" sz="15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проверок (инспекций)</a:t>
          </a:r>
        </a:p>
      </cdr:txBody>
    </cdr:sp>
  </cdr:relSizeAnchor>
  <cdr:relSizeAnchor xmlns:cdr="http://schemas.openxmlformats.org/drawingml/2006/chartDrawing">
    <cdr:from>
      <cdr:x>0.02358</cdr:x>
      <cdr:y>0.78453</cdr:y>
    </cdr:from>
    <cdr:to>
      <cdr:x>0.37086</cdr:x>
      <cdr:y>0.95757</cdr:y>
    </cdr:to>
    <cdr:sp macro="" textlink="">
      <cdr:nvSpPr>
        <cdr:cNvPr id="21" name="TextBox 1"/>
        <cdr:cNvSpPr txBox="1"/>
      </cdr:nvSpPr>
      <cdr:spPr>
        <a:xfrm xmlns:a="http://schemas.openxmlformats.org/drawingml/2006/main">
          <a:off x="215456" y="3591108"/>
          <a:ext cx="3172625" cy="7920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/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Осуществление федерального </a:t>
          </a:r>
        </a:p>
        <a:p xmlns:a="http://schemas.openxmlformats.org/drawingml/2006/main">
          <a:pPr algn="just"/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государственного строительного </a:t>
          </a:r>
        </a:p>
        <a:p xmlns:a="http://schemas.openxmlformats.org/drawingml/2006/main">
          <a:pPr algn="just"/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надзора</a:t>
          </a:r>
        </a:p>
      </cdr:txBody>
    </cdr:sp>
  </cdr:relSizeAnchor>
  <cdr:relSizeAnchor xmlns:cdr="http://schemas.openxmlformats.org/drawingml/2006/chartDrawing">
    <cdr:from>
      <cdr:x>0.67339</cdr:x>
      <cdr:y>0.37163</cdr:y>
    </cdr:from>
    <cdr:to>
      <cdr:x>0.98376</cdr:x>
      <cdr:y>0.57603</cdr:y>
    </cdr:to>
    <cdr:sp macro="" textlink="">
      <cdr:nvSpPr>
        <cdr:cNvPr id="22" name="TextBox 1"/>
        <cdr:cNvSpPr txBox="1"/>
      </cdr:nvSpPr>
      <cdr:spPr>
        <a:xfrm xmlns:a="http://schemas.openxmlformats.org/drawingml/2006/main">
          <a:off x="6151850" y="1701079"/>
          <a:ext cx="2835447" cy="9356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и предоставление </a:t>
          </a:r>
        </a:p>
        <a:p xmlns:a="http://schemas.openxmlformats.org/drawingml/2006/main">
          <a:pPr algn="r"/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информационных и </a:t>
          </a:r>
        </a:p>
        <a:p xmlns:a="http://schemas.openxmlformats.org/drawingml/2006/main">
          <a:pPr algn="r"/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отчетных материалов  </a:t>
          </a:r>
        </a:p>
      </cdr:txBody>
    </cdr:sp>
  </cdr:relSizeAnchor>
  <cdr:relSizeAnchor xmlns:cdr="http://schemas.openxmlformats.org/drawingml/2006/chartDrawing">
    <cdr:from>
      <cdr:x>0.02168</cdr:x>
      <cdr:y>0.72599</cdr:y>
    </cdr:from>
    <cdr:to>
      <cdr:x>0.49258</cdr:x>
      <cdr:y>0.95853</cdr:y>
    </cdr:to>
    <cdr:sp macro="" textlink="">
      <cdr:nvSpPr>
        <cdr:cNvPr id="23" name="TextBox 1"/>
        <cdr:cNvSpPr txBox="1"/>
      </cdr:nvSpPr>
      <cdr:spPr>
        <a:xfrm xmlns:a="http://schemas.openxmlformats.org/drawingml/2006/main">
          <a:off x="198046" y="3323147"/>
          <a:ext cx="4301947" cy="106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ru-RU" sz="1400" b="1" i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0.62657</cdr:x>
      <cdr:y>0.5643</cdr:y>
    </cdr:from>
    <cdr:to>
      <cdr:x>0.96012</cdr:x>
      <cdr:y>0.72161</cdr:y>
    </cdr:to>
    <cdr:sp macro="" textlink="">
      <cdr:nvSpPr>
        <cdr:cNvPr id="24" name="TextBox 1"/>
        <cdr:cNvSpPr txBox="1"/>
      </cdr:nvSpPr>
      <cdr:spPr>
        <a:xfrm xmlns:a="http://schemas.openxmlformats.org/drawingml/2006/main">
          <a:off x="5724129" y="2582996"/>
          <a:ext cx="3047144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Регистрация источников 4, 5 категории потенциальной радиационной опасности</a:t>
          </a:r>
        </a:p>
      </cdr:txBody>
    </cdr:sp>
  </cdr:relSizeAnchor>
  <cdr:relSizeAnchor xmlns:cdr="http://schemas.openxmlformats.org/drawingml/2006/chartDrawing">
    <cdr:from>
      <cdr:x>0.5241</cdr:x>
      <cdr:y>0.78453</cdr:y>
    </cdr:from>
    <cdr:to>
      <cdr:x>0.95762</cdr:x>
      <cdr:y>0.97072</cdr:y>
    </cdr:to>
    <cdr:sp macro="" textlink="">
      <cdr:nvSpPr>
        <cdr:cNvPr id="25" name="TextBox 1"/>
        <cdr:cNvSpPr txBox="1"/>
      </cdr:nvSpPr>
      <cdr:spPr>
        <a:xfrm xmlns:a="http://schemas.openxmlformats.org/drawingml/2006/main">
          <a:off x="4788025" y="3591108"/>
          <a:ext cx="3960438" cy="852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Выдача заключения о соответствии  </a:t>
          </a:r>
        </a:p>
        <a:p xmlns:a="http://schemas.openxmlformats.org/drawingml/2006/main">
          <a:pPr algn="r"/>
          <a:r>
            <a:rPr lang="ru-RU" sz="15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построенного, реконструированного </a:t>
          </a:r>
        </a:p>
        <a:p xmlns:a="http://schemas.openxmlformats.org/drawingml/2006/main">
          <a:pPr algn="r"/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объекта использования атомной энергии</a:t>
          </a:r>
        </a:p>
      </cdr:txBody>
    </cdr:sp>
  </cdr:relSizeAnchor>
  <cdr:relSizeAnchor xmlns:cdr="http://schemas.openxmlformats.org/drawingml/2006/chartDrawing">
    <cdr:from>
      <cdr:x>0.59504</cdr:x>
      <cdr:y>0.15594</cdr:y>
    </cdr:from>
    <cdr:to>
      <cdr:x>0.98376</cdr:x>
      <cdr:y>0.33574</cdr:y>
    </cdr:to>
    <cdr:sp macro="" textlink="">
      <cdr:nvSpPr>
        <cdr:cNvPr id="26" name="TextBox 1"/>
        <cdr:cNvSpPr txBox="1"/>
      </cdr:nvSpPr>
      <cdr:spPr>
        <a:xfrm xmlns:a="http://schemas.openxmlformats.org/drawingml/2006/main">
          <a:off x="5436097" y="713809"/>
          <a:ext cx="3551200" cy="8229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Организация и проведение работ по </a:t>
          </a:r>
        </a:p>
        <a:p xmlns:a="http://schemas.openxmlformats.org/drawingml/2006/main">
          <a:pPr algn="just"/>
          <a:r>
            <a:rPr lang="ru-RU" sz="15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</a:t>
          </a:r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технической защите информации </a:t>
          </a:r>
        </a:p>
        <a:p xmlns:a="http://schemas.openxmlformats.org/drawingml/2006/main">
          <a:pPr algn="just"/>
          <a:r>
            <a:rPr lang="ru-RU" sz="15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</a:t>
          </a:r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ограниченного доступа</a:t>
          </a:r>
        </a:p>
      </cdr:txBody>
    </cdr:sp>
  </cdr:relSizeAnchor>
  <cdr:relSizeAnchor xmlns:cdr="http://schemas.openxmlformats.org/drawingml/2006/chartDrawing">
    <cdr:from>
      <cdr:x>0.5241</cdr:x>
      <cdr:y>0.03125</cdr:y>
    </cdr:from>
    <cdr:to>
      <cdr:x>0.96823</cdr:x>
      <cdr:y>0.12183</cdr:y>
    </cdr:to>
    <cdr:sp macro="" textlink="">
      <cdr:nvSpPr>
        <cdr:cNvPr id="27" name="TextBox 1"/>
        <cdr:cNvSpPr txBox="1"/>
      </cdr:nvSpPr>
      <cdr:spPr>
        <a:xfrm xmlns:a="http://schemas.openxmlformats.org/drawingml/2006/main">
          <a:off x="4788025" y="143032"/>
          <a:ext cx="4057420" cy="4146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и проведение приема граждан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0.41949</cdr:x>
      <cdr:y>0.30913</cdr:y>
    </cdr:from>
    <cdr:to>
      <cdr:x>0.57872</cdr:x>
      <cdr:y>0.59737</cdr:y>
    </cdr:to>
    <cdr:pic>
      <cdr:nvPicPr>
        <cdr:cNvPr id="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832307" y="1440160"/>
          <a:ext cx="1454690" cy="134279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0.01988</cdr:x>
      <cdr:y>0.01949</cdr:y>
    </cdr:from>
    <cdr:to>
      <cdr:x>0.27976</cdr:x>
      <cdr:y>0.94689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1601" y="90799"/>
          <a:ext cx="2374176" cy="43204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0.02523</cdr:x>
      <cdr:y>0.11469</cdr:y>
    </cdr:from>
    <cdr:to>
      <cdr:x>0.32475</cdr:x>
      <cdr:y>0.26997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25008" y="503788"/>
          <a:ext cx="2671603" cy="6821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Соблюдение условий действия лицензий</a:t>
          </a:r>
        </a:p>
        <a:p xmlns:a="http://schemas.openxmlformats.org/drawingml/2006/main">
          <a:pPr algn="r"/>
          <a:endParaRPr lang="ru-RU" sz="20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0.63445</cdr:x>
      <cdr:y>0.09624</cdr:y>
    </cdr:from>
    <cdr:to>
      <cdr:x>1</cdr:x>
      <cdr:y>0.23546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5659050" y="422756"/>
          <a:ext cx="3260566" cy="6115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Порядок 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подготовки и допуска к работе персонала объектов использования атомной энергии</a:t>
          </a:r>
          <a:endParaRPr lang="ru-RU" sz="18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0.02445</cdr:x>
      <cdr:y>0.62286</cdr:y>
    </cdr:from>
    <cdr:to>
      <cdr:x>0.30329</cdr:x>
      <cdr:y>0.75816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218112" y="2736036"/>
          <a:ext cx="2487146" cy="5943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Состояние 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ядерной и радиационной безопасности поднадзорных объектов</a:t>
          </a:r>
          <a:endParaRPr lang="ru-RU" sz="1800" b="0" i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0.69428</cdr:x>
      <cdr:y>0.63925</cdr:y>
    </cdr:from>
    <cdr:to>
      <cdr:x>0.97684</cdr:x>
      <cdr:y>0.79382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6192688" y="2808044"/>
          <a:ext cx="2520327" cy="678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Состояния технической безопасности поднадзорных объектов</a:t>
          </a:r>
          <a:endParaRPr lang="ru-RU" sz="20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0.32705</cdr:x>
      <cdr:y>0.84788</cdr:y>
    </cdr:from>
    <cdr:to>
      <cdr:x>0.70539</cdr:x>
      <cdr:y>0.98548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2987825" y="3881081"/>
          <a:ext cx="3456395" cy="6298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endParaRPr lang="ru-RU" sz="20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0.69751</cdr:x>
      <cdr:y>0.5171</cdr:y>
    </cdr:from>
    <cdr:to>
      <cdr:x>0.99212</cdr:x>
      <cdr:y>0.65632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6372201" y="2366972"/>
          <a:ext cx="2691451" cy="637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20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0.67886</cdr:x>
      <cdr:y>0.33168</cdr:y>
    </cdr:from>
    <cdr:to>
      <cdr:x>0.97347</cdr:x>
      <cdr:y>0.4709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6201808" y="1518223"/>
          <a:ext cx="2691451" cy="637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endParaRPr lang="ru-RU" sz="18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0.56022</cdr:x>
      <cdr:y>0.0168</cdr:y>
    </cdr:from>
    <cdr:to>
      <cdr:x>0.91491</cdr:x>
      <cdr:y>0.17412</cdr:y>
    </cdr:to>
    <cdr:sp macro="" textlink="">
      <cdr:nvSpPr>
        <cdr:cNvPr id="18" name="TextBox 1"/>
        <cdr:cNvSpPr txBox="1"/>
      </cdr:nvSpPr>
      <cdr:spPr>
        <a:xfrm xmlns:a="http://schemas.openxmlformats.org/drawingml/2006/main">
          <a:off x="5118000" y="76920"/>
          <a:ext cx="3240320" cy="7201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800" b="0" i="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0.12007</cdr:x>
      <cdr:y>0.04386</cdr:y>
    </cdr:from>
    <cdr:to>
      <cdr:x>0.90273</cdr:x>
      <cdr:y>0.25874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93689" y="216024"/>
          <a:ext cx="7128792" cy="10584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0.11217</cdr:x>
      <cdr:y>0.02924</cdr:y>
    </cdr:from>
    <cdr:to>
      <cdr:x>0.91063</cdr:x>
      <cdr:y>0.31179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21701" y="144023"/>
          <a:ext cx="7272788" cy="13917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Соотношение количества проведенных проверок </a:t>
          </a:r>
        </a:p>
        <a:p xmlns:a="http://schemas.openxmlformats.org/drawingml/2006/main"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и проверок, в ходе которых выявлены нарушения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89198" y="0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3CD46-EE30-4785-9E84-7EFB08DC4791}" type="datetimeFigureOut">
              <a:rPr lang="ru-RU" smtClean="0"/>
              <a:t>30.07.2024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04825"/>
            <a:ext cx="3367087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6632" y="3199489"/>
            <a:ext cx="7893050" cy="303109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397416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89198" y="6397416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DC7AB-5C11-45F4-92AF-CFE14E076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728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542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542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A0552A9-6D45-4944-A2A9-791A2865461C}" type="datetime1">
              <a:rPr lang="ru-RU"/>
              <a:t>30.07.2024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A8AFE9A-1491-4033-8F08-BAB81294FBE8}" type="datetime1">
              <a:rPr lang="ru-RU"/>
              <a:t>30.07.2024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85D8A43-11B9-4647-BB89-208965C276D1}" type="datetime1">
              <a:rPr lang="ru-RU"/>
              <a:t>30.07.2024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9684203-3A4E-46AF-9C62-3815FFE00183}" type="datetime1">
              <a:rPr lang="ru-RU"/>
              <a:t>30.07.2024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2034FD8-4A73-4C1C-B8E3-30E831B6E6E8}" type="datetime1">
              <a:rPr lang="ru-RU"/>
              <a:t>30.07.2024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287403E-EDA7-4B19-8EFA-AC6C1367F058}" type="datetime1">
              <a:rPr lang="ru-RU"/>
              <a:t>30.07.2024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84FC9B8-2ABF-4180-946E-3A4E1EB2D645}" type="datetime1">
              <a:rPr lang="ru-RU"/>
              <a:t>30.07.2024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C12128E-4D78-4FEC-8ADC-FA05F098B7D6}" type="datetime1">
              <a:rPr lang="ru-RU"/>
              <a:t>30.07.2024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1F42BE-7A47-4599-BC08-B4030FE92F56}" type="datetime1">
              <a:rPr lang="ru-RU"/>
              <a:t>30.07.2024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EA1218E-C564-4C19-B0FD-3E7A75FA8CDE}" type="datetime1">
              <a:rPr lang="ru-RU"/>
              <a:t>30.07.2024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C897741-10FF-4FD0-8544-B94BBB2C4FAF}" type="datetime1">
              <a:rPr lang="ru-RU"/>
              <a:t>30.07.2024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3357A1A-A5F5-4021-AE58-B79A82BF0FB2}" type="datetime1">
              <a:rPr lang="ru-RU"/>
              <a:t>30.07.2024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12.png"/><Relationship Id="rId1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18927824" name="TextBox 1"/>
          <p:cNvSpPr txBox="1"/>
          <p:nvPr/>
        </p:nvSpPr>
        <p:spPr bwMode="auto">
          <a:xfrm>
            <a:off x="848196" y="4709585"/>
            <a:ext cx="7685323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sz="2600" b="1" dirty="0" err="1" smtClean="0">
                <a:latin typeface="Times New Roman"/>
                <a:cs typeface="Times New Roman"/>
              </a:rPr>
              <a:t>Турункина</a:t>
            </a:r>
            <a:r>
              <a:rPr lang="ru-RU" sz="2600" b="1" dirty="0" smtClean="0">
                <a:latin typeface="Times New Roman"/>
                <a:cs typeface="Times New Roman"/>
              </a:rPr>
              <a:t> Жанна Владимировна</a:t>
            </a:r>
            <a:endParaRPr sz="2400" b="1" dirty="0"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2200" b="1" dirty="0" smtClean="0">
                <a:latin typeface="Times New Roman"/>
                <a:cs typeface="Times New Roman"/>
              </a:rPr>
              <a:t>Начальник ОГУПО Центрального МТУ</a:t>
            </a:r>
            <a:endParaRPr sz="2000" b="1" dirty="0"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858276" y="2099030"/>
            <a:ext cx="7665523" cy="2286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600" b="1" dirty="0">
                <a:latin typeface="Times New Roman"/>
                <a:cs typeface="Times New Roman"/>
              </a:rPr>
              <a:t>Итоги работы</a:t>
            </a:r>
            <a:endParaRPr sz="3600" dirty="0"/>
          </a:p>
          <a:p>
            <a:pPr algn="ctr">
              <a:defRPr/>
            </a:pPr>
            <a:r>
              <a:rPr lang="ru-RU" sz="3600" b="1" dirty="0">
                <a:latin typeface="Times New Roman"/>
                <a:cs typeface="Times New Roman"/>
              </a:rPr>
              <a:t>Центрального МТУ по надзору </a:t>
            </a:r>
            <a:endParaRPr lang="en-US" sz="3600" b="1" dirty="0" smtClean="0"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3600" b="1" dirty="0" smtClean="0">
                <a:latin typeface="Times New Roman"/>
                <a:cs typeface="Times New Roman"/>
              </a:rPr>
              <a:t>за </a:t>
            </a:r>
            <a:r>
              <a:rPr lang="ru-RU" sz="3600" b="1" dirty="0">
                <a:latin typeface="Times New Roman"/>
                <a:cs typeface="Times New Roman"/>
              </a:rPr>
              <a:t>ЯРБ </a:t>
            </a:r>
            <a:r>
              <a:rPr lang="ru-RU" sz="3600" b="1" dirty="0" err="1">
                <a:latin typeface="Times New Roman"/>
                <a:cs typeface="Times New Roman"/>
              </a:rPr>
              <a:t>Ростехнадзора</a:t>
            </a:r>
            <a:r>
              <a:rPr lang="ru-RU" sz="3600" b="1" dirty="0">
                <a:latin typeface="Times New Roman"/>
                <a:cs typeface="Times New Roman"/>
              </a:rPr>
              <a:t> </a:t>
            </a:r>
            <a:endParaRPr sz="3600" dirty="0"/>
          </a:p>
          <a:p>
            <a:pPr algn="ctr">
              <a:defRPr/>
            </a:pPr>
            <a:r>
              <a:rPr lang="ru-RU" sz="3600" b="1" dirty="0" smtClean="0">
                <a:latin typeface="Times New Roman"/>
                <a:cs typeface="Times New Roman"/>
              </a:rPr>
              <a:t>за 2 квартал 20</a:t>
            </a:r>
            <a:r>
              <a:rPr lang="en-US" sz="3600" b="1" dirty="0" smtClean="0">
                <a:latin typeface="Times New Roman"/>
                <a:cs typeface="Times New Roman"/>
              </a:rPr>
              <a:t>2</a:t>
            </a:r>
            <a:r>
              <a:rPr lang="ru-RU" sz="3600" b="1" dirty="0">
                <a:latin typeface="Times New Roman"/>
                <a:cs typeface="Times New Roman"/>
              </a:rPr>
              <a:t>4</a:t>
            </a:r>
            <a:r>
              <a:rPr lang="ru-RU" sz="3600" b="1" dirty="0" smtClean="0">
                <a:latin typeface="Times New Roman"/>
                <a:cs typeface="Times New Roman"/>
              </a:rPr>
              <a:t> года</a:t>
            </a:r>
            <a:endParaRPr sz="3600" b="1" dirty="0">
              <a:latin typeface="Times New Roman"/>
              <a:cs typeface="Times New Roman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</p:spPr>
      </p:pic>
      <p:cxnSp>
        <p:nvCxnSpPr>
          <p:cNvPr id="6" name="Прямая соединительная линия 5"/>
          <p:cNvCxnSpPr>
            <a:cxnSpLocks/>
          </p:cNvCxnSpPr>
          <p:nvPr/>
        </p:nvCxnSpPr>
        <p:spPr bwMode="auto">
          <a:xfrm>
            <a:off x="1691678" y="5204817"/>
            <a:ext cx="60486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-1" y="-1"/>
            <a:ext cx="9155604" cy="7174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 bwMode="auto">
          <a:xfrm>
            <a:off x="0" y="1371342"/>
            <a:ext cx="91257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150" b="1" i="0" u="none" strike="noStrike">
                <a:solidFill>
                  <a:prstClr val="black"/>
                </a:solidFill>
                <a:latin typeface="Times New Roman"/>
                <a:ea typeface="+mn-ea"/>
                <a:cs typeface="+mn-cs"/>
              </a:defRPr>
            </a:pPr>
            <a:r>
              <a:rPr lang="ru-RU" sz="2800" b="1" dirty="0">
                <a:solidFill>
                  <a:prstClr val="black"/>
                </a:solidFill>
                <a:latin typeface="Times New Roman"/>
              </a:rPr>
              <a:t>Сведения </a:t>
            </a:r>
            <a:r>
              <a:rPr lang="ru-RU" sz="2800" b="1" dirty="0" smtClean="0">
                <a:solidFill>
                  <a:prstClr val="black"/>
                </a:solidFill>
                <a:latin typeface="Times New Roman"/>
              </a:rPr>
              <a:t>об административных наказаниях </a:t>
            </a:r>
          </a:p>
          <a:p>
            <a:pPr algn="ctr">
              <a:defRPr sz="2150" b="1" i="0" u="none" strike="noStrike">
                <a:solidFill>
                  <a:prstClr val="black"/>
                </a:solidFill>
                <a:latin typeface="Times New Roman"/>
                <a:ea typeface="+mn-ea"/>
                <a:cs typeface="+mn-cs"/>
              </a:defRPr>
            </a:pPr>
            <a:r>
              <a:rPr lang="ru-RU" sz="2800" b="1" dirty="0" smtClean="0">
                <a:solidFill>
                  <a:prstClr val="black"/>
                </a:solidFill>
                <a:latin typeface="Times New Roman"/>
              </a:rPr>
              <a:t>за 2 квартал 2024 года</a:t>
            </a:r>
            <a:endParaRPr lang="ru-RU" sz="2800" b="1" dirty="0">
              <a:solidFill>
                <a:prstClr val="black"/>
              </a:solidFill>
              <a:latin typeface="Times New Roman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-9848" y="0"/>
            <a:ext cx="9165451" cy="136749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10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957106" y="5213028"/>
            <a:ext cx="1168687" cy="1080000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1203568" y="2488512"/>
            <a:ext cx="6788953" cy="3748800"/>
            <a:chOff x="1203568" y="2488512"/>
            <a:chExt cx="6788953" cy="3748800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1203568" y="2488512"/>
              <a:ext cx="6736864" cy="1067040"/>
              <a:chOff x="0" y="21039"/>
              <a:chExt cx="6736864" cy="1067040"/>
            </a:xfrm>
          </p:grpSpPr>
          <p:sp>
            <p:nvSpPr>
              <p:cNvPr id="12" name="Скругленный прямоугольник 11"/>
              <p:cNvSpPr/>
              <p:nvPr/>
            </p:nvSpPr>
            <p:spPr bwMode="auto">
              <a:xfrm>
                <a:off x="0" y="21039"/>
                <a:ext cx="6736864" cy="1067040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Скругленный прямоугольник 4"/>
              <p:cNvSpPr/>
              <p:nvPr/>
            </p:nvSpPr>
            <p:spPr>
              <a:xfrm>
                <a:off x="52089" y="73128"/>
                <a:ext cx="6632686" cy="96286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just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ru-RU" sz="2300" kern="12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Общее количество административных </a:t>
                </a:r>
                <a:r>
                  <a:rPr lang="ru-RU" sz="2300" kern="12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штрафов, </a:t>
                </a:r>
                <a:r>
                  <a:rPr lang="ru-RU" sz="2300" kern="12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наложенных по итогам проверок</a:t>
                </a:r>
              </a:p>
            </p:txBody>
          </p:sp>
        </p:grpSp>
        <p:grpSp>
          <p:nvGrpSpPr>
            <p:cNvPr id="17" name="Группа 16"/>
            <p:cNvGrpSpPr/>
            <p:nvPr/>
          </p:nvGrpSpPr>
          <p:grpSpPr>
            <a:xfrm>
              <a:off x="1203568" y="4509120"/>
              <a:ext cx="6736864" cy="1067040"/>
              <a:chOff x="0" y="2032000"/>
              <a:chExt cx="6736864" cy="1067040"/>
            </a:xfrm>
          </p:grpSpPr>
          <p:sp>
            <p:nvSpPr>
              <p:cNvPr id="18" name="Скругленный прямоугольник 17"/>
              <p:cNvSpPr/>
              <p:nvPr/>
            </p:nvSpPr>
            <p:spPr bwMode="auto">
              <a:xfrm>
                <a:off x="0" y="2032000"/>
                <a:ext cx="6736864" cy="1067040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Скругленный прямоугольник 4"/>
              <p:cNvSpPr/>
              <p:nvPr/>
            </p:nvSpPr>
            <p:spPr>
              <a:xfrm>
                <a:off x="52089" y="2084089"/>
                <a:ext cx="6632686" cy="96286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just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ru-RU" sz="2300" kern="12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Общая сумма наложенных административных штрафов</a:t>
                </a:r>
              </a:p>
            </p:txBody>
          </p:sp>
        </p:grpSp>
        <p:grpSp>
          <p:nvGrpSpPr>
            <p:cNvPr id="20" name="Группа 19"/>
            <p:cNvGrpSpPr/>
            <p:nvPr/>
          </p:nvGrpSpPr>
          <p:grpSpPr>
            <a:xfrm>
              <a:off x="1203568" y="3565200"/>
              <a:ext cx="6736864" cy="943920"/>
              <a:chOff x="0" y="1129161"/>
              <a:chExt cx="6736864" cy="943920"/>
            </a:xfrm>
          </p:grpSpPr>
          <p:sp>
            <p:nvSpPr>
              <p:cNvPr id="21" name="Прямоугольник 20"/>
              <p:cNvSpPr/>
              <p:nvPr/>
            </p:nvSpPr>
            <p:spPr bwMode="auto">
              <a:xfrm>
                <a:off x="0" y="1129161"/>
                <a:ext cx="6736864" cy="943920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2" name="Прямоугольник 21"/>
              <p:cNvSpPr/>
              <p:nvPr/>
            </p:nvSpPr>
            <p:spPr>
              <a:xfrm>
                <a:off x="0" y="1129161"/>
                <a:ext cx="6736864" cy="94392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13895" tIns="35560" rIns="199136" bIns="35560" numCol="1" spcCol="1270" anchor="t" anchorCtr="0">
                <a:noAutofit/>
              </a:bodyPr>
              <a:lstStyle/>
              <a:p>
                <a:pPr marL="285750" lvl="1" indent="-285750" algn="l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20000"/>
                  </a:spcAft>
                  <a:buChar char="••"/>
                  <a:defRPr/>
                </a:pPr>
                <a:r>
                  <a:rPr lang="ru-RU" sz="2400" b="1" kern="1200" dirty="0" smtClean="0">
                    <a:latin typeface="Times New Roman"/>
                    <a:cs typeface="Times New Roman"/>
                  </a:rPr>
                  <a:t>18 ед</a:t>
                </a:r>
                <a:r>
                  <a:rPr lang="ru-RU" sz="2400" b="1" kern="1200" dirty="0">
                    <a:latin typeface="Times New Roman"/>
                    <a:cs typeface="Times New Roman"/>
                  </a:rPr>
                  <a:t>. </a:t>
                </a:r>
                <a:r>
                  <a:rPr lang="ru-RU" sz="2400" b="1" kern="1200" dirty="0" smtClean="0">
                    <a:latin typeface="Times New Roman"/>
                    <a:cs typeface="Times New Roman"/>
                  </a:rPr>
                  <a:t> (на должностное лицо – 11,                                                         	на юридическое лицо – 7)</a:t>
                </a:r>
                <a:endParaRPr lang="ru-RU" sz="2400" b="1" kern="1200" dirty="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23" name="Группа 22"/>
            <p:cNvGrpSpPr/>
            <p:nvPr/>
          </p:nvGrpSpPr>
          <p:grpSpPr>
            <a:xfrm>
              <a:off x="1255657" y="5589240"/>
              <a:ext cx="6736864" cy="648072"/>
              <a:chOff x="0" y="3099040"/>
              <a:chExt cx="6736864" cy="943920"/>
            </a:xfrm>
          </p:grpSpPr>
          <p:sp>
            <p:nvSpPr>
              <p:cNvPr id="24" name="Прямоугольник 23"/>
              <p:cNvSpPr/>
              <p:nvPr/>
            </p:nvSpPr>
            <p:spPr bwMode="auto">
              <a:xfrm>
                <a:off x="0" y="3099040"/>
                <a:ext cx="6736864" cy="943920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5" name="Прямоугольник 24"/>
              <p:cNvSpPr/>
              <p:nvPr/>
            </p:nvSpPr>
            <p:spPr>
              <a:xfrm>
                <a:off x="0" y="3099040"/>
                <a:ext cx="6736864" cy="94392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13895" tIns="45720" rIns="256032" bIns="45720" numCol="1" spcCol="1270" anchor="t" anchorCtr="0">
                <a:noAutofit/>
              </a:bodyPr>
              <a:lstStyle/>
              <a:p>
                <a:pPr marL="285750" lvl="1" indent="-285750" algn="l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20000"/>
                  </a:spcAft>
                  <a:buChar char="••"/>
                  <a:defRPr/>
                </a:pPr>
                <a:r>
                  <a:rPr lang="ru-RU" sz="2400" b="1" kern="1200" dirty="0">
                    <a:latin typeface="Times New Roman"/>
                    <a:cs typeface="Times New Roman"/>
                  </a:rPr>
                  <a:t>1</a:t>
                </a:r>
                <a:r>
                  <a:rPr lang="en-US" sz="2400" b="1" kern="1200" dirty="0" smtClean="0">
                    <a:latin typeface="Times New Roman"/>
                    <a:cs typeface="Times New Roman"/>
                  </a:rPr>
                  <a:t> </a:t>
                </a:r>
                <a:r>
                  <a:rPr lang="ru-RU" sz="2400" b="1" kern="1200" dirty="0" smtClean="0">
                    <a:latin typeface="Times New Roman"/>
                    <a:cs typeface="Times New Roman"/>
                  </a:rPr>
                  <a:t>046 5</a:t>
                </a:r>
                <a:r>
                  <a:rPr lang="en-US" sz="2400" b="1" kern="1200" dirty="0" smtClean="0">
                    <a:latin typeface="Times New Roman"/>
                    <a:cs typeface="Times New Roman"/>
                  </a:rPr>
                  <a:t>00</a:t>
                </a:r>
                <a:r>
                  <a:rPr lang="ru-RU" sz="2400" b="1" kern="1200" dirty="0" smtClean="0">
                    <a:latin typeface="Times New Roman"/>
                    <a:cs typeface="Times New Roman"/>
                  </a:rPr>
                  <a:t> </a:t>
                </a:r>
                <a:r>
                  <a:rPr lang="ru-RU" sz="2400" b="1" kern="1200" dirty="0">
                    <a:latin typeface="Times New Roman"/>
                    <a:cs typeface="Times New Roman"/>
                  </a:rPr>
                  <a:t>рублей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037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81178" y="2109872"/>
            <a:ext cx="3657482" cy="3790384"/>
            <a:chOff x="181178" y="2109872"/>
            <a:chExt cx="3657482" cy="3790384"/>
          </a:xfrm>
        </p:grpSpPr>
        <p:pic>
          <p:nvPicPr>
            <p:cNvPr id="14" name="chart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9983" y="3284984"/>
              <a:ext cx="1439872" cy="1340930"/>
            </a:xfrm>
            <a:prstGeom prst="rect">
              <a:avLst/>
            </a:prstGeom>
          </p:spPr>
        </p:pic>
        <p:graphicFrame>
          <p:nvGraphicFramePr>
            <p:cNvPr id="13" name="Диаграмма 12"/>
            <p:cNvGraphicFramePr/>
            <p:nvPr>
              <p:extLst>
                <p:ext uri="{D42A27DB-BD31-4B8C-83A1-F6EECF244321}">
                  <p14:modId xmlns:p14="http://schemas.microsoft.com/office/powerpoint/2010/main" val="2121580635"/>
                </p:ext>
              </p:extLst>
            </p:nvPr>
          </p:nvGraphicFramePr>
          <p:xfrm>
            <a:off x="181178" y="2109872"/>
            <a:ext cx="3657482" cy="37903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40794" y="6356350"/>
            <a:ext cx="2246006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  <p:sp>
        <p:nvSpPr>
          <p:cNvPr id="8" name="TextBox 1"/>
          <p:cNvSpPr txBox="1"/>
          <p:nvPr/>
        </p:nvSpPr>
        <p:spPr>
          <a:xfrm>
            <a:off x="3740918" y="1484784"/>
            <a:ext cx="5259569" cy="115212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-342900" algn="just">
              <a:buFont typeface="Wingdings" pitchFamily="2" charset="2"/>
              <a:buChar char="§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Обжалования штрафов не было. Решения и действия (бездействия) должностных лиц Управления не оспаривались.</a:t>
            </a:r>
            <a:endParaRPr lang="en-US" sz="21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1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3737967" y="4077064"/>
            <a:ext cx="5298529" cy="93611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-342900" algn="just">
              <a:buFont typeface="Wingdings" pitchFamily="2" charset="2"/>
              <a:buChar char="§"/>
            </a:pPr>
            <a:r>
              <a:rPr lang="ru-RU" sz="2100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Проверки, результаты которых признаны недействительными отсутствуют.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3737963" y="5099683"/>
            <a:ext cx="5298533" cy="102367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-342900" algn="just">
              <a:buFont typeface="Wingdings" pitchFamily="2" charset="2"/>
              <a:buChar char="§"/>
            </a:pPr>
            <a:r>
              <a:rPr lang="ru-RU" sz="2100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 проведены в соответствии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требованиями законодательства о порядке их проведения </a:t>
            </a:r>
            <a:endParaRPr lang="ru-RU" sz="2100" i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3739286" y="2780928"/>
            <a:ext cx="5297210" cy="108012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-342900" algn="just">
              <a:buFont typeface="Wingdings" pitchFamily="2" charset="2"/>
              <a:buChar char="§"/>
            </a:pPr>
            <a:r>
              <a:rPr lang="ru-RU" sz="2100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Проверок, материалы которых переданы в правоохранительные органы для возбуждения уголовных дел, не было.</a:t>
            </a:r>
          </a:p>
        </p:txBody>
      </p:sp>
    </p:spTree>
    <p:extLst>
      <p:ext uri="{BB962C8B-B14F-4D97-AF65-F5344CB8AC3E}">
        <p14:creationId xmlns:p14="http://schemas.microsoft.com/office/powerpoint/2010/main" val="166199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885743937" name="Диаграмма 18857439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5923843"/>
              </p:ext>
            </p:extLst>
          </p:nvPr>
        </p:nvGraphicFramePr>
        <p:xfrm>
          <a:off x="11088" y="1367495"/>
          <a:ext cx="9132910" cy="4925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-1" y="-1"/>
            <a:ext cx="9155604" cy="717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11088" y="0"/>
            <a:ext cx="9144515" cy="136749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12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-1" y="-1"/>
            <a:ext cx="9155604" cy="7174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 bwMode="auto">
          <a:xfrm>
            <a:off x="-9847" y="1371342"/>
            <a:ext cx="913564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150" b="1" i="0" u="none" strike="noStrike">
                <a:solidFill>
                  <a:prstClr val="black"/>
                </a:solidFill>
                <a:latin typeface="Times New Roman"/>
                <a:ea typeface="+mn-ea"/>
                <a:cs typeface="+mn-cs"/>
              </a:defRPr>
            </a:pPr>
            <a:r>
              <a:rPr lang="ru-RU" sz="3000" b="1" dirty="0">
                <a:latin typeface="Times New Roman"/>
              </a:rPr>
              <a:t>Сведения о поступлении </a:t>
            </a:r>
            <a:r>
              <a:rPr lang="ru-RU" sz="3000" b="1" dirty="0" smtClean="0">
                <a:latin typeface="Times New Roman"/>
              </a:rPr>
              <a:t>средств в </a:t>
            </a:r>
            <a:r>
              <a:rPr lang="ru-RU" sz="3000" b="1" dirty="0">
                <a:latin typeface="Times New Roman"/>
              </a:rPr>
              <a:t>федеральный бюджет за оказание гос. услуг </a:t>
            </a:r>
            <a:r>
              <a:rPr lang="ru-RU" sz="3000" b="1" dirty="0" smtClean="0">
                <a:latin typeface="Times New Roman"/>
              </a:rPr>
              <a:t>во 2 квартале 2024 </a:t>
            </a:r>
            <a:r>
              <a:rPr lang="ru-RU" sz="3000" b="1" dirty="0">
                <a:latin typeface="Times New Roman"/>
              </a:rPr>
              <a:t>г.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-9848" y="0"/>
            <a:ext cx="9165451" cy="136749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13</a:t>
            </a:fld>
            <a:endParaRPr lang="ru-RU"/>
          </a:p>
        </p:txBody>
      </p:sp>
      <p:graphicFrame>
        <p:nvGraphicFramePr>
          <p:cNvPr id="6" name="Схе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4531741"/>
              </p:ext>
            </p:extLst>
          </p:nvPr>
        </p:nvGraphicFramePr>
        <p:xfrm>
          <a:off x="539552" y="253335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-1" y="-1"/>
            <a:ext cx="9155604" cy="7174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 bwMode="auto">
          <a:xfrm>
            <a:off x="107504" y="5459250"/>
            <a:ext cx="892899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150" b="1" i="0" u="none" strike="noStrike">
                <a:solidFill>
                  <a:prstClr val="black"/>
                </a:solidFill>
                <a:latin typeface="Times New Roman"/>
                <a:ea typeface="+mn-ea"/>
                <a:cs typeface="+mn-cs"/>
              </a:defRPr>
            </a:pPr>
            <a:r>
              <a:rPr lang="ru-RU" sz="2150" b="1" dirty="0" smtClean="0">
                <a:solidFill>
                  <a:prstClr val="black"/>
                </a:solidFill>
                <a:latin typeface="Times New Roman"/>
              </a:rPr>
              <a:t>Случаев причинения вреда субъектами поднадзорной сферы </a:t>
            </a:r>
          </a:p>
          <a:p>
            <a:pPr algn="ctr">
              <a:defRPr sz="2150" b="1" i="0" u="none" strike="noStrike">
                <a:solidFill>
                  <a:prstClr val="black"/>
                </a:solidFill>
                <a:latin typeface="Times New Roman"/>
                <a:ea typeface="+mn-ea"/>
                <a:cs typeface="+mn-cs"/>
              </a:defRPr>
            </a:pPr>
            <a:r>
              <a:rPr lang="ru-RU" sz="2150" b="1" dirty="0" smtClean="0">
                <a:solidFill>
                  <a:prstClr val="black"/>
                </a:solidFill>
                <a:latin typeface="Times New Roman"/>
              </a:rPr>
              <a:t>не выявлено.</a:t>
            </a:r>
            <a:endParaRPr lang="ru-RU" sz="2150" b="1" dirty="0">
              <a:solidFill>
                <a:prstClr val="black"/>
              </a:solidFill>
              <a:latin typeface="Times New Roman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-9848" y="0"/>
            <a:ext cx="9165451" cy="136749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14</a:t>
            </a:fld>
            <a:endParaRPr lang="ru-RU"/>
          </a:p>
        </p:txBody>
      </p:sp>
      <p:sp>
        <p:nvSpPr>
          <p:cNvPr id="6" name="AutoShape 2" descr="https://img.freepik.com/free-vector/atom-illustration-of-model-with-electrons-and-neutron-isolated_1284-53084.jpg?size=626&amp;ext=jpg&amp;ga=GA1.1.474355874.1710313588&amp;semt=a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38556" y="3558164"/>
            <a:ext cx="2103084" cy="2103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AutoShape 8" descr="Церковная икона набор. плоский набор церковных векторных иконок коллекции изолированных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216" y="1868880"/>
            <a:ext cx="1488112" cy="148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4" t="53276" r="77080" b="7107"/>
          <a:stretch/>
        </p:blipFill>
        <p:spPr bwMode="auto">
          <a:xfrm>
            <a:off x="3893865" y="1369343"/>
            <a:ext cx="1151576" cy="1952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64" t="47831" r="33102" b="5209"/>
          <a:stretch/>
        </p:blipFill>
        <p:spPr bwMode="auto">
          <a:xfrm>
            <a:off x="1187624" y="3545702"/>
            <a:ext cx="1341702" cy="184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6473074" y="3498123"/>
            <a:ext cx="1699326" cy="1947101"/>
            <a:chOff x="6718611" y="4069872"/>
            <a:chExt cx="1608859" cy="1741127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481" t="59142" r="2881" b="29172"/>
            <a:stretch/>
          </p:blipFill>
          <p:spPr bwMode="auto">
            <a:xfrm>
              <a:off x="6932136" y="5421931"/>
              <a:ext cx="587230" cy="3890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12"/>
            <p:cNvPicPr>
              <a:picLocks noChangeAspect="1" noChangeArrowheads="1"/>
            </p:cNvPicPr>
            <p:nvPr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997" t="42788" b="40889"/>
            <a:stretch/>
          </p:blipFill>
          <p:spPr bwMode="auto">
            <a:xfrm>
              <a:off x="6718611" y="4791975"/>
              <a:ext cx="932310" cy="5434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12"/>
            <p:cNvPicPr>
              <a:picLocks noChangeAspect="1" noChangeArrowheads="1"/>
            </p:cNvPicPr>
            <p:nvPr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43" t="47137" r="68706" b="43863"/>
            <a:stretch/>
          </p:blipFill>
          <p:spPr bwMode="auto">
            <a:xfrm>
              <a:off x="7695042" y="5035800"/>
              <a:ext cx="334610" cy="299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12"/>
            <p:cNvPicPr>
              <a:picLocks noChangeAspect="1" noChangeArrowheads="1"/>
            </p:cNvPicPr>
            <p:nvPr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78" r="74864" b="81959"/>
            <a:stretch/>
          </p:blipFill>
          <p:spPr bwMode="auto">
            <a:xfrm>
              <a:off x="7374764" y="5335434"/>
              <a:ext cx="784772" cy="448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1" name="Группа 10"/>
            <p:cNvGrpSpPr/>
            <p:nvPr/>
          </p:nvGrpSpPr>
          <p:grpSpPr>
            <a:xfrm>
              <a:off x="7299072" y="4069872"/>
              <a:ext cx="1028398" cy="1057618"/>
              <a:chOff x="7299072" y="4069872"/>
              <a:chExt cx="1028398" cy="1057618"/>
            </a:xfrm>
          </p:grpSpPr>
          <p:pic>
            <p:nvPicPr>
              <p:cNvPr id="23" name="Picture 12"/>
              <p:cNvPicPr>
                <a:picLocks noChangeAspect="1" noChangeArrowheads="1"/>
              </p:cNvPicPr>
              <p:nvPr/>
            </p:nvPicPr>
            <p:blipFill rotWithShape="1"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747" t="70612" r="-1"/>
              <a:stretch/>
            </p:blipFill>
            <p:spPr bwMode="auto">
              <a:xfrm flipH="1">
                <a:off x="7299072" y="4149080"/>
                <a:ext cx="1028398" cy="9784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" name="Прямоугольник 3"/>
              <p:cNvSpPr/>
              <p:nvPr/>
            </p:nvSpPr>
            <p:spPr>
              <a:xfrm>
                <a:off x="8049693" y="4069872"/>
                <a:ext cx="277777" cy="2952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5" name="Группа 4"/>
          <p:cNvGrpSpPr/>
          <p:nvPr/>
        </p:nvGrpSpPr>
        <p:grpSpPr>
          <a:xfrm>
            <a:off x="2699793" y="3338814"/>
            <a:ext cx="3528391" cy="1458338"/>
            <a:chOff x="2699793" y="3338814"/>
            <a:chExt cx="3528391" cy="1458338"/>
          </a:xfrm>
        </p:grpSpPr>
        <p:sp>
          <p:nvSpPr>
            <p:cNvPr id="13" name="Стрелка вправо 12"/>
            <p:cNvSpPr/>
            <p:nvPr/>
          </p:nvSpPr>
          <p:spPr>
            <a:xfrm rot="13039643">
              <a:off x="3069080" y="3526643"/>
              <a:ext cx="720080" cy="450226"/>
            </a:xfrm>
            <a:prstGeom prst="rightArrow">
              <a:avLst/>
            </a:prstGeom>
            <a:solidFill>
              <a:srgbClr val="00CC00"/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Стрелка вправо 29"/>
            <p:cNvSpPr/>
            <p:nvPr/>
          </p:nvSpPr>
          <p:spPr>
            <a:xfrm rot="18900000">
              <a:off x="5138815" y="3510201"/>
              <a:ext cx="720080" cy="450226"/>
            </a:xfrm>
            <a:prstGeom prst="rightArrow">
              <a:avLst/>
            </a:prstGeom>
            <a:solidFill>
              <a:srgbClr val="00CC00"/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Стрелка вправо 30"/>
            <p:cNvSpPr/>
            <p:nvPr/>
          </p:nvSpPr>
          <p:spPr>
            <a:xfrm rot="10800000">
              <a:off x="2699793" y="4346926"/>
              <a:ext cx="720080" cy="450226"/>
            </a:xfrm>
            <a:prstGeom prst="rightArrow">
              <a:avLst/>
            </a:prstGeom>
            <a:solidFill>
              <a:srgbClr val="00CC00"/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Стрелка вправо 31"/>
            <p:cNvSpPr/>
            <p:nvPr/>
          </p:nvSpPr>
          <p:spPr>
            <a:xfrm>
              <a:off x="5508104" y="4346926"/>
              <a:ext cx="720080" cy="450226"/>
            </a:xfrm>
            <a:prstGeom prst="rightArrow">
              <a:avLst/>
            </a:prstGeom>
            <a:solidFill>
              <a:srgbClr val="00CC00"/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Стрелка вправо 32"/>
            <p:cNvSpPr/>
            <p:nvPr/>
          </p:nvSpPr>
          <p:spPr>
            <a:xfrm rot="16200000">
              <a:off x="4283497" y="3364910"/>
              <a:ext cx="378218" cy="326026"/>
            </a:xfrm>
            <a:prstGeom prst="rightArrow">
              <a:avLst/>
            </a:prstGeom>
            <a:solidFill>
              <a:srgbClr val="00CC00"/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33806" y="1628800"/>
            <a:ext cx="1998034" cy="1797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8427" y="1739563"/>
            <a:ext cx="2088792" cy="168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944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-1" y="-1"/>
            <a:ext cx="9155604" cy="7174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 bwMode="auto">
          <a:xfrm>
            <a:off x="0" y="1371342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150" b="1" i="0" u="none" strike="noStrike">
                <a:solidFill>
                  <a:prstClr val="black"/>
                </a:solidFill>
                <a:latin typeface="Times New Roman"/>
                <a:ea typeface="+mn-ea"/>
                <a:cs typeface="+mn-cs"/>
              </a:defRPr>
            </a:pPr>
            <a:r>
              <a:rPr lang="ru-RU" sz="3000" b="1" dirty="0" smtClean="0">
                <a:solidFill>
                  <a:prstClr val="black"/>
                </a:solidFill>
                <a:latin typeface="Times New Roman"/>
              </a:rPr>
              <a:t>Основная задача Управления в 2024 году:</a:t>
            </a:r>
            <a:endParaRPr sz="30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-9848" y="0"/>
            <a:ext cx="9165451" cy="136749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15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 bwMode="auto">
          <a:xfrm>
            <a:off x="4341491" y="2408689"/>
            <a:ext cx="455098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atin typeface="Times New Roman"/>
                <a:cs typeface="Times New Roman"/>
              </a:rPr>
              <a:t>Осуществление федерального государственного надзора в области использования атомной энергии в пределах установленной сферы деятельности.</a:t>
            </a:r>
            <a:endParaRPr lang="ru-RU" sz="2800" b="1" dirty="0">
              <a:latin typeface="Times New Roman"/>
              <a:cs typeface="Times New Roman"/>
            </a:endParaRPr>
          </a:p>
        </p:txBody>
      </p:sp>
      <p:sp>
        <p:nvSpPr>
          <p:cNvPr id="5" name="AutoShape 4" descr="Иллюстрация концепции атомной электростанции Векторная иллюстрац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6" r="7993" b="10540"/>
          <a:stretch/>
        </p:blipFill>
        <p:spPr bwMode="auto">
          <a:xfrm>
            <a:off x="395536" y="1925340"/>
            <a:ext cx="3974825" cy="366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81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-1" y="0"/>
            <a:ext cx="9144001" cy="136749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TextBox 1"/>
          <p:cNvSpPr txBox="1"/>
          <p:nvPr/>
        </p:nvSpPr>
        <p:spPr bwMode="auto">
          <a:xfrm>
            <a:off x="611560" y="1973640"/>
            <a:ext cx="79208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000" b="1">
                <a:latin typeface="Times New Roman"/>
                <a:cs typeface="Times New Roman"/>
              </a:rPr>
              <a:t>Спасибо за внимание !</a:t>
            </a:r>
          </a:p>
        </p:txBody>
      </p:sp>
      <p:pic>
        <p:nvPicPr>
          <p:cNvPr id="3074" name="Picture 2" descr="C:\Users\oplspa\Desktop\ujz3exjx.pn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2229650" y="2564904"/>
            <a:ext cx="4684698" cy="3141343"/>
          </a:xfrm>
          <a:prstGeom prst="rect">
            <a:avLst/>
          </a:prstGeom>
          <a:solidFill>
            <a:schemeClr val="accent1"/>
          </a:solidFill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92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8359" y="0"/>
            <a:ext cx="9135641" cy="136749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1" name="TextBox 30"/>
          <p:cNvSpPr txBox="1"/>
          <p:nvPr/>
        </p:nvSpPr>
        <p:spPr bwMode="auto">
          <a:xfrm>
            <a:off x="8358" y="1484784"/>
            <a:ext cx="9028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prstClr val="black"/>
                </a:solidFill>
                <a:latin typeface="Times New Roman"/>
                <a:cs typeface="Times New Roman"/>
              </a:rPr>
              <a:t>Сфера деятельности Центрального МТУ</a:t>
            </a:r>
            <a:r>
              <a:rPr lang="en-US" sz="2000" b="1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2000" b="1">
                <a:solidFill>
                  <a:prstClr val="black"/>
                </a:solidFill>
                <a:latin typeface="Times New Roman"/>
                <a:cs typeface="Times New Roman"/>
              </a:rPr>
              <a:t>по надзору за ЯРБ Ростехнадзора 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152514" y="1884893"/>
            <a:ext cx="8641318" cy="366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latin typeface="Times New Roman"/>
                <a:cs typeface="Times New Roman"/>
              </a:rPr>
              <a:t>25</a:t>
            </a:r>
            <a:r>
              <a:rPr lang="ru-RU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/>
                <a:cs typeface="Times New Roman"/>
              </a:rPr>
              <a:t>субъектов по территориальной принадлежности</a:t>
            </a:r>
            <a:endParaRPr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>
                <a:solidFill>
                  <a:prstClr val="black">
                    <a:tint val="75000"/>
                  </a:prstClr>
                </a:solidFill>
              </a:rPr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7" name="Picture 3" descr="C:\Users\user\Desktop\i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6191499" y="4651587"/>
            <a:ext cx="2601975" cy="16502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 bwMode="auto">
          <a:xfrm>
            <a:off x="7012305" y="5157192"/>
            <a:ext cx="45719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7026151" y="5010774"/>
            <a:ext cx="2010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>
                <a:solidFill>
                  <a:prstClr val="black"/>
                </a:solidFill>
                <a:latin typeface="Times New Roman"/>
                <a:cs typeface="Times New Roman"/>
              </a:rPr>
              <a:t>Республика Крым</a:t>
            </a:r>
          </a:p>
        </p:txBody>
      </p:sp>
      <p:sp>
        <p:nvSpPr>
          <p:cNvPr id="8" name="Овал 7"/>
          <p:cNvSpPr/>
          <p:nvPr/>
        </p:nvSpPr>
        <p:spPr bwMode="auto">
          <a:xfrm>
            <a:off x="6844483" y="6034397"/>
            <a:ext cx="8116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6925651" y="5901124"/>
            <a:ext cx="173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>
                <a:solidFill>
                  <a:prstClr val="black"/>
                </a:solidFill>
                <a:latin typeface="Times New Roman"/>
                <a:cs typeface="Times New Roman"/>
              </a:rPr>
              <a:t>Севастополь</a:t>
            </a:r>
            <a:endParaRPr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7535418" y="2276872"/>
            <a:ext cx="1081061" cy="65408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 bwMode="auto">
          <a:xfrm>
            <a:off x="6212189" y="249121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dirty="0" err="1">
                <a:solidFill>
                  <a:prstClr val="black"/>
                </a:solidFill>
                <a:latin typeface="Times New Roman"/>
                <a:cs typeface="Times New Roman"/>
              </a:rPr>
              <a:t>Билибинская</a:t>
            </a:r>
            <a:r>
              <a:rPr lang="ru-RU" dirty="0">
                <a:solidFill>
                  <a:prstClr val="black"/>
                </a:solidFill>
                <a:latin typeface="Times New Roman"/>
                <a:cs typeface="Times New Roman"/>
              </a:rPr>
              <a:t> АЭС</a:t>
            </a: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6180131" y="3023292"/>
            <a:ext cx="24249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prstClr val="black"/>
                </a:solidFill>
                <a:latin typeface="Times New Roman"/>
                <a:cs typeface="Times New Roman"/>
              </a:rPr>
              <a:t>г. Саров Нижегородской обл.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2309670" y="2223398"/>
            <a:ext cx="3850045" cy="46016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Прямоугольник 4"/>
          <p:cNvSpPr/>
          <p:nvPr/>
        </p:nvSpPr>
        <p:spPr bwMode="auto">
          <a:xfrm>
            <a:off x="403894" y="2356220"/>
            <a:ext cx="3314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black"/>
                </a:solidFill>
                <a:latin typeface="Times New Roman"/>
                <a:cs typeface="Times New Roman"/>
              </a:rPr>
              <a:t>Донецкая Народная Республика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299932" y="2735773"/>
            <a:ext cx="3382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>
                <a:solidFill>
                  <a:prstClr val="black"/>
                </a:solidFill>
                <a:latin typeface="Times New Roman"/>
                <a:cs typeface="Times New Roman"/>
              </a:rPr>
              <a:t>Луганская Народная Республика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98814" y="5203750"/>
            <a:ext cx="2142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>
                <a:solidFill>
                  <a:prstClr val="black"/>
                </a:solidFill>
                <a:latin typeface="Times New Roman"/>
                <a:cs typeface="Times New Roman"/>
              </a:rPr>
              <a:t>Херсонская область</a:t>
            </a: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413908" y="4790781"/>
            <a:ext cx="2300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>
                <a:solidFill>
                  <a:prstClr val="black"/>
                </a:solidFill>
                <a:latin typeface="Times New Roman"/>
                <a:cs typeface="Times New Roman"/>
              </a:rPr>
              <a:t>Запорожская область</a:t>
            </a:r>
          </a:p>
        </p:txBody>
      </p:sp>
      <p:sp>
        <p:nvSpPr>
          <p:cNvPr id="24" name="Овал 23"/>
          <p:cNvSpPr/>
          <p:nvPr/>
        </p:nvSpPr>
        <p:spPr bwMode="auto">
          <a:xfrm>
            <a:off x="269710" y="2531907"/>
            <a:ext cx="8116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358230" y="4941301"/>
            <a:ext cx="8116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Овал 26"/>
          <p:cNvSpPr/>
          <p:nvPr/>
        </p:nvSpPr>
        <p:spPr bwMode="auto">
          <a:xfrm>
            <a:off x="370662" y="5380106"/>
            <a:ext cx="8116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Овал 27"/>
          <p:cNvSpPr/>
          <p:nvPr/>
        </p:nvSpPr>
        <p:spPr bwMode="auto">
          <a:xfrm>
            <a:off x="6083998" y="2635697"/>
            <a:ext cx="8116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Овал 28"/>
          <p:cNvSpPr/>
          <p:nvPr/>
        </p:nvSpPr>
        <p:spPr bwMode="auto">
          <a:xfrm>
            <a:off x="6119131" y="3207184"/>
            <a:ext cx="8116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Овал 31"/>
          <p:cNvSpPr/>
          <p:nvPr/>
        </p:nvSpPr>
        <p:spPr bwMode="auto">
          <a:xfrm>
            <a:off x="259347" y="2884435"/>
            <a:ext cx="8116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581912740"/>
              </p:ext>
            </p:extLst>
          </p:nvPr>
        </p:nvGraphicFramePr>
        <p:xfrm>
          <a:off x="-1" y="1782108"/>
          <a:ext cx="9135640" cy="4577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2320" y="1444714"/>
            <a:ext cx="87849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Основные полномочия Центрального МТУ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надзору за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ЯРБ</a:t>
            </a:r>
          </a:p>
        </p:txBody>
      </p:sp>
    </p:spTree>
    <p:extLst>
      <p:ext uri="{BB962C8B-B14F-4D97-AF65-F5344CB8AC3E}">
        <p14:creationId xmlns:p14="http://schemas.microsoft.com/office/powerpoint/2010/main" val="135202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/>
        </p:nvGraphicFramePr>
        <p:xfrm flipH="1">
          <a:off x="9227613" y="1412776"/>
          <a:ext cx="96915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4510" y="0"/>
            <a:ext cx="9135641" cy="136749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4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 bwMode="auto">
          <a:xfrm>
            <a:off x="827584" y="1412776"/>
            <a:ext cx="7463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150" b="1" i="0" u="none" strike="noStrike">
                <a:solidFill>
                  <a:prstClr val="black"/>
                </a:solidFill>
                <a:latin typeface="Times New Roman"/>
                <a:ea typeface="+mn-ea"/>
                <a:cs typeface="+mn-cs"/>
              </a:defRPr>
            </a:pPr>
            <a:r>
              <a:rPr lang="ru-RU" sz="2800" b="1" dirty="0" smtClean="0">
                <a:solidFill>
                  <a:prstClr val="black"/>
                </a:solidFill>
                <a:latin typeface="Times New Roman"/>
              </a:rPr>
              <a:t>В</a:t>
            </a:r>
            <a:r>
              <a:rPr lang="ru-RU" sz="2800" b="1" dirty="0">
                <a:solidFill>
                  <a:prstClr val="black"/>
                </a:solidFill>
                <a:latin typeface="Times New Roman"/>
              </a:rPr>
              <a:t>о</a:t>
            </a:r>
            <a:r>
              <a:rPr lang="ru-RU" sz="2800" b="1" dirty="0" smtClean="0">
                <a:solidFill>
                  <a:prstClr val="black"/>
                </a:solidFill>
                <a:latin typeface="Times New Roman"/>
              </a:rPr>
              <a:t> 2 квартале 20</a:t>
            </a:r>
            <a:r>
              <a:rPr lang="en-US" sz="2800" b="1" dirty="0" smtClean="0">
                <a:solidFill>
                  <a:prstClr val="black"/>
                </a:solidFill>
                <a:latin typeface="Times New Roman"/>
              </a:rPr>
              <a:t>2</a:t>
            </a:r>
            <a:r>
              <a:rPr lang="ru-RU" sz="2800" b="1" dirty="0">
                <a:solidFill>
                  <a:prstClr val="black"/>
                </a:solidFill>
                <a:latin typeface="Times New Roman"/>
              </a:rPr>
              <a:t>4</a:t>
            </a:r>
            <a:r>
              <a:rPr lang="ru-RU" sz="2800" b="1" dirty="0" smtClean="0">
                <a:solidFill>
                  <a:prstClr val="black"/>
                </a:solidFill>
                <a:latin typeface="Times New Roman"/>
              </a:rPr>
              <a:t> года под надзором Управления:</a:t>
            </a:r>
            <a:endParaRPr lang="ru-RU" sz="2800" b="1" dirty="0">
              <a:solidFill>
                <a:prstClr val="black"/>
              </a:solidFill>
              <a:latin typeface="Times New Roman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935596" y="1963953"/>
            <a:ext cx="6984776" cy="4281748"/>
            <a:chOff x="935596" y="2035958"/>
            <a:chExt cx="6984776" cy="4281748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935596" y="2630481"/>
              <a:ext cx="6984776" cy="12305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935596" y="4200814"/>
              <a:ext cx="6984776" cy="8640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1023548" y="2045629"/>
              <a:ext cx="6736864" cy="765359"/>
              <a:chOff x="0" y="965684"/>
              <a:chExt cx="6736864" cy="1073897"/>
            </a:xfrm>
          </p:grpSpPr>
          <p:sp>
            <p:nvSpPr>
              <p:cNvPr id="26" name="Скругленный прямоугольник 25"/>
              <p:cNvSpPr/>
              <p:nvPr/>
            </p:nvSpPr>
            <p:spPr bwMode="auto">
              <a:xfrm>
                <a:off x="0" y="972541"/>
                <a:ext cx="6736864" cy="1067040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Скругленный прямоугольник 4"/>
              <p:cNvSpPr/>
              <p:nvPr/>
            </p:nvSpPr>
            <p:spPr>
              <a:xfrm>
                <a:off x="52089" y="965684"/>
                <a:ext cx="6632686" cy="96285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>
                  <a:lnSpc>
                    <a:spcPct val="100000"/>
                  </a:lnSpc>
                  <a:spcAft>
                    <a:spcPts val="0"/>
                  </a:spcAft>
                  <a:defRPr/>
                </a:pPr>
                <a:r>
                  <a:rPr lang="ru-RU" sz="36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1021</a:t>
                </a:r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1023548" y="3661799"/>
              <a:ext cx="6736864" cy="716641"/>
              <a:chOff x="0" y="2807485"/>
              <a:chExt cx="6736864" cy="1067040"/>
            </a:xfrm>
          </p:grpSpPr>
          <p:sp>
            <p:nvSpPr>
              <p:cNvPr id="24" name="Скругленный прямоугольник 23"/>
              <p:cNvSpPr/>
              <p:nvPr/>
            </p:nvSpPr>
            <p:spPr bwMode="auto">
              <a:xfrm>
                <a:off x="0" y="2807485"/>
                <a:ext cx="6736864" cy="1067040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Скругленный прямоугольник 4"/>
              <p:cNvSpPr/>
              <p:nvPr/>
            </p:nvSpPr>
            <p:spPr>
              <a:xfrm>
                <a:off x="52089" y="2807485"/>
                <a:ext cx="6632686" cy="96286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>
                  <a:lnSpc>
                    <a:spcPct val="100000"/>
                  </a:lnSpc>
                  <a:spcAft>
                    <a:spcPts val="0"/>
                  </a:spcAft>
                  <a:defRPr/>
                </a:pPr>
                <a:r>
                  <a:rPr lang="ru-RU" sz="36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1998</a:t>
                </a:r>
                <a:endParaRPr lang="ru-RU" sz="3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3" name="Группа 12"/>
            <p:cNvGrpSpPr/>
            <p:nvPr/>
          </p:nvGrpSpPr>
          <p:grpSpPr>
            <a:xfrm>
              <a:off x="989640" y="2035958"/>
              <a:ext cx="6822720" cy="1328657"/>
              <a:chOff x="0" y="1129161"/>
              <a:chExt cx="6822720" cy="1700458"/>
            </a:xfrm>
          </p:grpSpPr>
          <p:sp>
            <p:nvSpPr>
              <p:cNvPr id="22" name="Прямоугольник 21"/>
              <p:cNvSpPr/>
              <p:nvPr/>
            </p:nvSpPr>
            <p:spPr bwMode="auto">
              <a:xfrm>
                <a:off x="0" y="1129161"/>
                <a:ext cx="6736864" cy="943920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3" name="Прямоугольник 22"/>
              <p:cNvSpPr/>
              <p:nvPr/>
            </p:nvSpPr>
            <p:spPr>
              <a:xfrm>
                <a:off x="85856" y="2030178"/>
                <a:ext cx="6736864" cy="79944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13895" tIns="35560" rIns="199136" bIns="35560" numCol="1" spcCol="1270" anchor="t" anchorCtr="0">
                <a:noAutofit/>
              </a:bodyPr>
              <a:lstStyle/>
              <a:p>
                <a:pPr marL="285750" lvl="0" indent="-285750" algn="just">
                  <a:lnSpc>
                    <a:spcPct val="90000"/>
                  </a:lnSpc>
                  <a:buFont typeface="Arial" pitchFamily="34" charset="0"/>
                  <a:buChar char="•"/>
                </a:pPr>
                <a:r>
                  <a:rPr lang="ru-RU" sz="2200" b="1" i="1" dirty="0" smtClean="0">
                    <a:latin typeface="Times New Roman"/>
                    <a:cs typeface="Times New Roman"/>
                  </a:rPr>
                  <a:t>Количество организаций осуществляющих деятельность в области использования атомной энергии.</a:t>
                </a:r>
                <a:endParaRPr lang="ru-RU" sz="2200" dirty="0"/>
              </a:p>
              <a:p>
                <a:pPr marL="285750" lvl="1" indent="-285750" algn="l" defTabSz="1244600">
                  <a:spcBef>
                    <a:spcPct val="0"/>
                  </a:spcBef>
                  <a:buChar char="••"/>
                  <a:defRPr/>
                </a:pPr>
                <a:endParaRPr lang="ru-RU" sz="2200" b="1" kern="1200" dirty="0"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14" name="Прямоугольник 13"/>
            <p:cNvSpPr/>
            <p:nvPr/>
          </p:nvSpPr>
          <p:spPr>
            <a:xfrm>
              <a:off x="1075637" y="4272822"/>
              <a:ext cx="6736864" cy="9361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3895" tIns="45720" rIns="256032" bIns="45720" numCol="1" spcCol="1270" anchor="t" anchorCtr="0">
              <a:noAutofit/>
            </a:bodyPr>
            <a:lstStyle/>
            <a:p>
              <a:pPr marL="285750" lvl="0" indent="-285750" algn="just">
                <a:buFont typeface="Arial" pitchFamily="34" charset="0"/>
                <a:buChar char="•"/>
              </a:pPr>
              <a:r>
                <a:rPr lang="ru-RU" sz="2200" b="1" i="1" dirty="0">
                  <a:latin typeface="Times New Roman"/>
                  <a:cs typeface="Times New Roman"/>
                </a:rPr>
                <a:t>Общее количество действующих лицензий выданных </a:t>
              </a:r>
              <a:r>
                <a:rPr lang="ru-RU" sz="2200" b="1" i="1" dirty="0" smtClean="0">
                  <a:latin typeface="Times New Roman"/>
                  <a:cs typeface="Times New Roman"/>
                </a:rPr>
                <a:t>Управлением.</a:t>
              </a:r>
              <a:endParaRPr lang="ru-RU" sz="2200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935596" y="5477522"/>
              <a:ext cx="6984776" cy="84018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1023548" y="4979753"/>
              <a:ext cx="6736864" cy="728333"/>
              <a:chOff x="0" y="2510506"/>
              <a:chExt cx="6736864" cy="1067040"/>
            </a:xfrm>
          </p:grpSpPr>
          <p:sp>
            <p:nvSpPr>
              <p:cNvPr id="20" name="Скругленный прямоугольник 19"/>
              <p:cNvSpPr/>
              <p:nvPr/>
            </p:nvSpPr>
            <p:spPr bwMode="auto">
              <a:xfrm>
                <a:off x="0" y="2510506"/>
                <a:ext cx="6736864" cy="1067040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Скругленный прямоугольник 4"/>
              <p:cNvSpPr/>
              <p:nvPr/>
            </p:nvSpPr>
            <p:spPr>
              <a:xfrm>
                <a:off x="52089" y="2562596"/>
                <a:ext cx="6632686" cy="96286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/>
                <a:r>
                  <a:rPr lang="ru-RU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ru-RU" sz="3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7" name="Группа 16"/>
            <p:cNvGrpSpPr/>
            <p:nvPr/>
          </p:nvGrpSpPr>
          <p:grpSpPr>
            <a:xfrm>
              <a:off x="1075637" y="5599581"/>
              <a:ext cx="6736864" cy="654506"/>
              <a:chOff x="0" y="2864476"/>
              <a:chExt cx="6736864" cy="1363440"/>
            </a:xfrm>
          </p:grpSpPr>
          <p:sp>
            <p:nvSpPr>
              <p:cNvPr id="18" name="Прямоугольник 17"/>
              <p:cNvSpPr/>
              <p:nvPr/>
            </p:nvSpPr>
            <p:spPr bwMode="auto">
              <a:xfrm>
                <a:off x="0" y="3099040"/>
                <a:ext cx="6736864" cy="943920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9" name="Прямоугольник 18"/>
              <p:cNvSpPr/>
              <p:nvPr/>
            </p:nvSpPr>
            <p:spPr>
              <a:xfrm>
                <a:off x="0" y="2864476"/>
                <a:ext cx="6736864" cy="136344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13895" tIns="45720" rIns="256032" bIns="45720" numCol="1" spcCol="1270" anchor="t" anchorCtr="0">
                <a:noAutofit/>
              </a:bodyPr>
              <a:lstStyle/>
              <a:p>
                <a:pPr marL="285750" lvl="0" indent="-285750" algn="just">
                  <a:buFont typeface="Arial" pitchFamily="34" charset="0"/>
                  <a:buChar char="•"/>
                </a:pPr>
                <a:r>
                  <a:rPr lang="ru-RU" sz="2200" b="1" i="1" dirty="0">
                    <a:latin typeface="Times New Roman"/>
                    <a:cs typeface="Times New Roman"/>
                  </a:rPr>
                  <a:t>Количество организаций получивших лицензии </a:t>
                </a:r>
                <a:r>
                  <a:rPr lang="ru-RU" sz="2200" b="1" i="1" dirty="0" smtClean="0">
                    <a:latin typeface="Times New Roman"/>
                    <a:cs typeface="Times New Roman"/>
                  </a:rPr>
                  <a:t>во 2 квартале 2024 года.</a:t>
                </a:r>
                <a:endParaRPr lang="ru-RU" sz="2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1766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586869649" name="Диаграмма 5868696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5574184"/>
              </p:ext>
            </p:extLst>
          </p:nvPr>
        </p:nvGraphicFramePr>
        <p:xfrm>
          <a:off x="11088" y="2161245"/>
          <a:ext cx="9132910" cy="4248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20960" y="0"/>
            <a:ext cx="9135641" cy="136749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5</a:t>
            </a:fld>
            <a:endParaRPr lang="ru-RU"/>
          </a:p>
        </p:txBody>
      </p:sp>
      <p:sp>
        <p:nvSpPr>
          <p:cNvPr id="1912950060" name="TextBox 1912950059"/>
          <p:cNvSpPr txBox="1"/>
          <p:nvPr/>
        </p:nvSpPr>
        <p:spPr bwMode="auto">
          <a:xfrm>
            <a:off x="465685" y="1305277"/>
            <a:ext cx="8270726" cy="1065163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 sz="3000"/>
            </a:pPr>
            <a:r>
              <a:rPr lang="ru-RU" sz="3200" b="1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Общее количество </a:t>
            </a:r>
            <a:r>
              <a:rPr lang="ru-RU" sz="3200" b="1" i="0" u="none" strike="noStrike" cap="none" spc="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проверок, проведенных </a:t>
            </a:r>
          </a:p>
          <a:p>
            <a:pPr algn="ctr">
              <a:defRPr sz="3000"/>
            </a:pPr>
            <a:r>
              <a:rPr lang="ru-RU" sz="3200" b="1" i="0" u="none" strike="noStrike" cap="none" spc="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Управлением </a:t>
            </a:r>
            <a:r>
              <a:rPr lang="ru-RU" sz="3200" b="1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 </a:t>
            </a:r>
            <a:r>
              <a:rPr lang="en-US" sz="3200" b="1" i="0" u="none" strike="noStrike" cap="none" spc="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ru-RU" sz="3200" b="1" i="0" u="none" strike="noStrike" cap="none" spc="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квартал 20</a:t>
            </a:r>
            <a:r>
              <a:rPr lang="en-US" sz="3200" b="1" i="0" u="none" strike="noStrike" cap="none" spc="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ru-RU" sz="3200" b="1" i="0" u="none" strike="noStrike" cap="none" spc="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4 года: 201</a:t>
            </a:r>
            <a:endParaRPr sz="3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1600" y="1412776"/>
            <a:ext cx="8780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 проведении инспекций проверяется:</a:t>
            </a:r>
            <a:endParaRPr lang="ru-RU" sz="2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285191008"/>
              </p:ext>
            </p:extLst>
          </p:nvPr>
        </p:nvGraphicFramePr>
        <p:xfrm>
          <a:off x="-36512" y="1917100"/>
          <a:ext cx="8919616" cy="4392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1140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8359" y="0"/>
            <a:ext cx="9135641" cy="136749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E103C07-4227-4BEF-AC02-D7D2E486AB68}" type="slidenum">
              <a:rPr lang="ru-RU">
                <a:solidFill>
                  <a:prstClr val="black">
                    <a:tint val="75000"/>
                  </a:prstClr>
                </a:solidFill>
              </a:rPr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2571578"/>
              </p:ext>
            </p:extLst>
          </p:nvPr>
        </p:nvGraphicFramePr>
        <p:xfrm>
          <a:off x="21927" y="1268760"/>
          <a:ext cx="9108504" cy="4925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8359" y="0"/>
            <a:ext cx="9135641" cy="136749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E103C07-4227-4BEF-AC02-D7D2E486AB68}" type="slidenum">
              <a:rPr lang="ru-RU"/>
              <a:t>8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 bwMode="auto">
          <a:xfrm>
            <a:off x="611560" y="1484784"/>
            <a:ext cx="8280919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Выявляемые нарушения в основном касаются:</a:t>
            </a:r>
          </a:p>
          <a:p>
            <a:pPr marL="285750" indent="-285750">
              <a:buFont typeface="Arial"/>
              <a:buChar char="•"/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/>
              <a:buChar char="•"/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разработки и актуализации эксплуатационной документации;</a:t>
            </a:r>
          </a:p>
          <a:p>
            <a:pPr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обеспечения ядерной и радиационной безопасности;</a:t>
            </a:r>
          </a:p>
          <a:p>
            <a:pPr marL="285750" indent="-285750">
              <a:buFont typeface="Arial"/>
              <a:buChar char="•"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учета и контроля ядерных материалов, радиоактивных веществ и отходов;</a:t>
            </a:r>
          </a:p>
          <a:p>
            <a:pPr marL="285750" indent="-285750">
              <a:buFont typeface="Arial"/>
              <a:buChar char="•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состояния технической и организационно-распорядительной документации;</a:t>
            </a:r>
          </a:p>
          <a:p>
            <a:pPr marL="285750" indent="-285750">
              <a:buFont typeface="Arial"/>
              <a:buChar char="•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подготовки и допуска к работе персонала объектов.</a:t>
            </a:r>
          </a:p>
        </p:txBody>
      </p:sp>
    </p:spTree>
    <p:extLst>
      <p:ext uri="{BB962C8B-B14F-4D97-AF65-F5344CB8AC3E}">
        <p14:creationId xmlns:p14="http://schemas.microsoft.com/office/powerpoint/2010/main" val="295875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8359" y="0"/>
            <a:ext cx="9135641" cy="136749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E103C07-4227-4BEF-AC02-D7D2E486AB68}" type="slidenum">
              <a:rPr lang="ru-RU"/>
              <a:t>9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 bwMode="auto">
          <a:xfrm>
            <a:off x="611560" y="1340768"/>
            <a:ext cx="828091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Причины выявляемых нарушений: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/>
              <a:buChar char="•"/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Недостаточное обеспечение персоналом служб, выполняющих функции обеспечения ядерной и радиационной безопасности объектов использования атомной энергии, учета и контроля ядерных материалов, радиоактивных веществ и радиоактивных отходов</a:t>
            </a:r>
          </a:p>
          <a:p>
            <a:pPr>
              <a:defRPr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Недостаточный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административный контроль за: состоянием ядерной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радиационной безопасности объектов использования атомной энергии, учетом и контролем ядерных материалов, радиоактивных веществ и радиоактивных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отходов</a:t>
            </a:r>
          </a:p>
          <a:p>
            <a:pPr>
              <a:defRPr/>
            </a:pPr>
            <a:endParaRPr sz="19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ru-RU" sz="1900" dirty="0">
                <a:latin typeface="Times New Roman" pitchFamily="18" charset="0"/>
                <a:ea typeface="Calibri"/>
                <a:cs typeface="Times New Roman" pitchFamily="18" charset="0"/>
              </a:rPr>
              <a:t>Недостатки системы подготовки и повышения квалификации персонала объектов использования атомной энергии, персонала, осуществляющего учет и контроль ядерных материалов, радиоактивных веществ </a:t>
            </a:r>
            <a:r>
              <a:rPr lang="ru-RU" sz="1900" dirty="0" smtClean="0">
                <a:latin typeface="Times New Roman" pitchFamily="18" charset="0"/>
                <a:ea typeface="Calibri"/>
                <a:cs typeface="Times New Roman" pitchFamily="18" charset="0"/>
              </a:rPr>
              <a:t>и </a:t>
            </a:r>
            <a:r>
              <a:rPr lang="ru-RU" sz="1900" dirty="0">
                <a:latin typeface="Times New Roman" pitchFamily="18" charset="0"/>
                <a:ea typeface="Calibri"/>
                <a:cs typeface="Times New Roman" pitchFamily="18" charset="0"/>
              </a:rPr>
              <a:t>радиоактивных отходов</a:t>
            </a:r>
            <a:endParaRPr sz="1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1667</TotalTime>
  <Words>588</Words>
  <Application>Microsoft Office PowerPoint</Application>
  <DocSecurity>0</DocSecurity>
  <PresentationFormat>Экран (4:3)</PresentationFormat>
  <Paragraphs>131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Серегин П.А.</dc:creator>
  <cp:lastModifiedBy>Турункина Жанна Владимировна</cp:lastModifiedBy>
  <cp:revision>519</cp:revision>
  <cp:lastPrinted>2024-07-30T14:16:57Z</cp:lastPrinted>
  <dcterms:created xsi:type="dcterms:W3CDTF">2015-09-22T06:41:40Z</dcterms:created>
  <dcterms:modified xsi:type="dcterms:W3CDTF">2024-07-30T14:18:14Z</dcterms:modified>
  <dc:identifier/>
  <dc:language/>
  <cp:version/>
</cp:coreProperties>
</file>